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32"/>
  </p:notesMasterIdLst>
  <p:handoutMasterIdLst>
    <p:handoutMasterId r:id="rId33"/>
  </p:handoutMasterIdLst>
  <p:sldIdLst>
    <p:sldId id="256" r:id="rId5"/>
    <p:sldId id="747" r:id="rId6"/>
    <p:sldId id="746" r:id="rId7"/>
    <p:sldId id="800" r:id="rId8"/>
    <p:sldId id="819" r:id="rId9"/>
    <p:sldId id="769" r:id="rId10"/>
    <p:sldId id="745" r:id="rId11"/>
    <p:sldId id="817" r:id="rId12"/>
    <p:sldId id="818" r:id="rId13"/>
    <p:sldId id="799" r:id="rId14"/>
    <p:sldId id="801" r:id="rId15"/>
    <p:sldId id="802" r:id="rId16"/>
    <p:sldId id="803" r:id="rId17"/>
    <p:sldId id="804" r:id="rId18"/>
    <p:sldId id="805" r:id="rId19"/>
    <p:sldId id="806" r:id="rId20"/>
    <p:sldId id="807" r:id="rId21"/>
    <p:sldId id="808" r:id="rId22"/>
    <p:sldId id="809" r:id="rId23"/>
    <p:sldId id="810" r:id="rId24"/>
    <p:sldId id="811" r:id="rId25"/>
    <p:sldId id="812" r:id="rId26"/>
    <p:sldId id="813" r:id="rId27"/>
    <p:sldId id="820" r:id="rId28"/>
    <p:sldId id="815" r:id="rId29"/>
    <p:sldId id="816" r:id="rId30"/>
    <p:sldId id="821" r:id="rId31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34"/>
    </p:embeddedFont>
    <p:embeddedFont>
      <p:font typeface="경기천년제목 Light" panose="02020403020101020101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5274" autoAdjust="0"/>
  </p:normalViewPr>
  <p:slideViewPr>
    <p:cSldViewPr snapToGrid="0" showGuides="1">
      <p:cViewPr>
        <p:scale>
          <a:sx n="125" d="100"/>
          <a:sy n="125" d="100"/>
        </p:scale>
        <p:origin x="900" y="498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1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hyperlink" Target="https://kosis.kr/statHtml/statHtml.do?sso=ok&amp;returnurl=https%3A%2F%2Fkosis.kr%3A443%2FstatHtml%2FstatHtml.do%3Fconn_path%3DI3%26tblId%3DDT_1IN1502%26orgId%3D101%26" TargetMode="Externa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에너지 현황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FBD3B-2137-98A4-78E9-C62AE3D7E3BB}"/>
              </a:ext>
            </a:extLst>
          </p:cNvPr>
          <p:cNvSpPr txBox="1"/>
          <p:nvPr/>
        </p:nvSpPr>
        <p:spPr>
          <a:xfrm>
            <a:off x="3155275" y="380425"/>
            <a:ext cx="5426750" cy="8697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각 그래프에 대한 </a:t>
            </a:r>
            <a:r>
              <a:rPr lang="en-US" altLang="ko-KR" b="1" dirty="0">
                <a:solidFill>
                  <a:srgbClr val="FF0000"/>
                </a:solidFill>
              </a:rPr>
              <a:t>Insight</a:t>
            </a:r>
            <a:r>
              <a:rPr lang="ko-KR" altLang="en-US" b="1" dirty="0">
                <a:solidFill>
                  <a:srgbClr val="FF0000"/>
                </a:solidFill>
              </a:rPr>
              <a:t>를 </a:t>
            </a:r>
            <a:r>
              <a:rPr lang="en-US" altLang="ko-KR" b="1" dirty="0">
                <a:solidFill>
                  <a:srgbClr val="FF0000"/>
                </a:solidFill>
              </a:rPr>
              <a:t>1-2</a:t>
            </a:r>
            <a:r>
              <a:rPr lang="ko-KR" altLang="en-US" b="1" dirty="0">
                <a:solidFill>
                  <a:srgbClr val="FF0000"/>
                </a:solidFill>
              </a:rPr>
              <a:t>줄씩 적을 것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그래프를 조절할 수 있는 </a:t>
            </a:r>
            <a:r>
              <a:rPr lang="en-US" altLang="ko-KR" b="1" dirty="0">
                <a:solidFill>
                  <a:srgbClr val="FF0000"/>
                </a:solidFill>
              </a:rPr>
              <a:t>check box.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56043-9F12-8971-A135-A2CF3762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31EBEDB-2827-241D-06C0-7CC2B6CD95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C18F2-D46B-3D60-5CED-1CC9415655DA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55DB4A-D84B-15E9-9BBE-DD91D2BB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14" y="1768107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9375A2-571B-060B-27F8-FEC5B6D7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078" y="1747549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02752C-BBD8-D0FC-A91B-0768FA7C5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593" y="1747549"/>
            <a:ext cx="1407037" cy="5747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A6057E8-E72D-4295-2BBE-823E2616C442}"/>
              </a:ext>
            </a:extLst>
          </p:cNvPr>
          <p:cNvCxnSpPr/>
          <p:nvPr/>
        </p:nvCxnSpPr>
        <p:spPr>
          <a:xfrm>
            <a:off x="2681314" y="2852025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376C16-27A4-BEB7-0735-A1EBACAEFC21}"/>
              </a:ext>
            </a:extLst>
          </p:cNvPr>
          <p:cNvGrpSpPr/>
          <p:nvPr/>
        </p:nvGrpSpPr>
        <p:grpSpPr>
          <a:xfrm>
            <a:off x="2715048" y="2852023"/>
            <a:ext cx="1811907" cy="514222"/>
            <a:chOff x="8634546" y="1437155"/>
            <a:chExt cx="3451519" cy="4827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84CF6A-B77A-2CF7-3418-3DD31C51D3A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13,386,344 GWh</a:t>
              </a:r>
              <a:endParaRPr lang="ko-KR" altLang="en-US" sz="105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398459-9A69-B501-DAAF-AC51E51F3FE7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이론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746155-165A-6486-BCF1-5AD33647DD33}"/>
              </a:ext>
            </a:extLst>
          </p:cNvPr>
          <p:cNvCxnSpPr/>
          <p:nvPr/>
        </p:nvCxnSpPr>
        <p:spPr>
          <a:xfrm>
            <a:off x="4441719" y="280849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48E384-FDA2-05DD-3568-2FD7801FC340}"/>
              </a:ext>
            </a:extLst>
          </p:cNvPr>
          <p:cNvGrpSpPr/>
          <p:nvPr/>
        </p:nvGrpSpPr>
        <p:grpSpPr>
          <a:xfrm>
            <a:off x="4475454" y="2808496"/>
            <a:ext cx="1544268" cy="514221"/>
            <a:chOff x="8634546" y="1437155"/>
            <a:chExt cx="3451519" cy="4827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1B23F7-33B8-B665-149F-4315E4762220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407,189 GWh</a:t>
              </a:r>
              <a:endParaRPr lang="ko-KR" altLang="en-US" sz="105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F9CE9-EC55-30C6-BD4A-448667968E46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기술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83188D4-3DD5-8DA8-A1D5-E9C2999D2129}"/>
              </a:ext>
            </a:extLst>
          </p:cNvPr>
          <p:cNvCxnSpPr/>
          <p:nvPr/>
        </p:nvCxnSpPr>
        <p:spPr>
          <a:xfrm>
            <a:off x="6373126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1D1E31F-F5E0-B7B4-9FC9-C03DCF354C0A}"/>
              </a:ext>
            </a:extLst>
          </p:cNvPr>
          <p:cNvGrpSpPr/>
          <p:nvPr/>
        </p:nvGrpSpPr>
        <p:grpSpPr>
          <a:xfrm>
            <a:off x="6406861" y="2848107"/>
            <a:ext cx="1734088" cy="495166"/>
            <a:chOff x="8634546" y="1437155"/>
            <a:chExt cx="3451519" cy="46482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3F8439-79CD-533C-0849-B1AB19D4AA00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18,130 GWh</a:t>
              </a:r>
              <a:endParaRPr lang="ko-KR" altLang="en-US" sz="105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579D97-093E-1F72-32E5-BC9D96A051D5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시장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699665-9F30-3B65-6435-DE39C32031B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ABE05-1AE3-B04C-A234-0B282C0A1664}"/>
              </a:ext>
            </a:extLst>
          </p:cNvPr>
          <p:cNvSpPr txBox="1"/>
          <p:nvPr/>
        </p:nvSpPr>
        <p:spPr>
          <a:xfrm>
            <a:off x="2570149" y="1010992"/>
            <a:ext cx="4174643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숫자 </a:t>
            </a:r>
            <a:r>
              <a:rPr lang="en-US" altLang="ko-KR" b="1" dirty="0">
                <a:solidFill>
                  <a:srgbClr val="FF0000"/>
                </a:solidFill>
              </a:rPr>
              <a:t>fix</a:t>
            </a:r>
            <a:r>
              <a:rPr lang="ko-KR" altLang="en-US" b="1" dirty="0">
                <a:solidFill>
                  <a:srgbClr val="FF0000"/>
                </a:solidFill>
              </a:rPr>
              <a:t>해서 줄 것</a:t>
            </a:r>
          </a:p>
        </p:txBody>
      </p:sp>
    </p:spTree>
    <p:extLst>
      <p:ext uri="{BB962C8B-B14F-4D97-AF65-F5344CB8AC3E}">
        <p14:creationId xmlns:p14="http://schemas.microsoft.com/office/powerpoint/2010/main" val="865403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BB945-1B64-3AB8-7DE3-8AB7DB4B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A083DD2-B958-D832-8092-F7598258113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CA2F51A-895F-F743-2391-A06A3631A629}"/>
              </a:ext>
            </a:extLst>
          </p:cNvPr>
          <p:cNvSpPr/>
          <p:nvPr/>
        </p:nvSpPr>
        <p:spPr>
          <a:xfrm>
            <a:off x="7468351" y="2026995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모식도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E1F097-E8B0-CD90-27E6-0856B9E33331}"/>
              </a:ext>
            </a:extLst>
          </p:cNvPr>
          <p:cNvSpPr txBox="1"/>
          <p:nvPr/>
        </p:nvSpPr>
        <p:spPr>
          <a:xfrm>
            <a:off x="909895" y="1555415"/>
            <a:ext cx="4450381" cy="15153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이론적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경기도 전 지역에 도달하는 태양 복사 에너지를 기반으로 산정한</a:t>
            </a:r>
            <a:r>
              <a:rPr lang="en-US" altLang="ko-KR" sz="1050" dirty="0"/>
              <a:t>,</a:t>
            </a:r>
            <a:r>
              <a:rPr lang="ko-KR" altLang="en-US" sz="1050" dirty="0"/>
              <a:t> 최대 활용 가능 에너지량입니다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일사량 데이터를 기반으로 계산하며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</a:t>
            </a:r>
            <a:r>
              <a:rPr lang="en-US" altLang="ko-KR" sz="1050" dirty="0"/>
              <a:t>, </a:t>
            </a:r>
            <a:r>
              <a:rPr lang="ko-KR" altLang="en-US" sz="1050" dirty="0"/>
              <a:t>지리적</a:t>
            </a:r>
            <a:r>
              <a:rPr lang="en-US" altLang="ko-KR" sz="1050" dirty="0"/>
              <a:t>, </a:t>
            </a:r>
            <a:r>
              <a:rPr lang="ko-KR" altLang="en-US" sz="1050" dirty="0"/>
              <a:t>정책적</a:t>
            </a:r>
            <a:r>
              <a:rPr lang="en-US" altLang="ko-KR" sz="1050" dirty="0"/>
              <a:t>, </a:t>
            </a:r>
            <a:r>
              <a:rPr lang="ko-KR" altLang="en-US" sz="1050" dirty="0"/>
              <a:t>경제적 제약은 전혀 고려하지 않습니다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해당 지역의 태양광 잠재력을 평가하는 기초 단계로</a:t>
            </a:r>
            <a:r>
              <a:rPr lang="en-US" altLang="ko-KR" sz="1050" dirty="0"/>
              <a:t>, </a:t>
            </a:r>
            <a:r>
              <a:rPr lang="ko-KR" altLang="en-US" sz="1050" dirty="0"/>
              <a:t>정책 수립 및 장기 전략 마련에 참고자료로 활용됩니다</a:t>
            </a:r>
            <a:r>
              <a:rPr lang="en-US" altLang="ko-KR" sz="105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F00677-F2BB-F772-BA71-50463DE51000}"/>
              </a:ext>
            </a:extLst>
          </p:cNvPr>
          <p:cNvSpPr txBox="1"/>
          <p:nvPr/>
        </p:nvSpPr>
        <p:spPr>
          <a:xfrm>
            <a:off x="868604" y="3103757"/>
            <a:ext cx="4450381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기술적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이론적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모듈 효율</a:t>
            </a:r>
            <a:r>
              <a:rPr lang="en-US" altLang="ko-KR" sz="1050" dirty="0"/>
              <a:t>, </a:t>
            </a:r>
            <a:r>
              <a:rPr lang="ko-KR" altLang="en-US" sz="1050" dirty="0"/>
              <a:t>설치 가능 면적</a:t>
            </a:r>
            <a:r>
              <a:rPr lang="en-US" altLang="ko-KR" sz="1050" dirty="0"/>
              <a:t>, </a:t>
            </a:r>
            <a:r>
              <a:rPr lang="ko-KR" altLang="en-US" sz="1050" dirty="0"/>
              <a:t>지형 조건 등 기술적</a:t>
            </a:r>
            <a:r>
              <a:rPr lang="en-US" altLang="ko-KR" sz="1050" dirty="0"/>
              <a:t>, </a:t>
            </a:r>
            <a:r>
              <a:rPr lang="ko-KR" altLang="en-US" sz="1050" dirty="0"/>
              <a:t>지리적 제약을 반영하여 산정한 기술적으로 실현 가능한 에너지량입니다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이론적 잠재량에 비해 현실성을 갖춘 수치로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 가능성을 평가하는 데 중요한 지표입니다</a:t>
            </a:r>
            <a:r>
              <a:rPr lang="en-US" altLang="ko-KR" sz="1050" dirty="0"/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5173C5C-30CA-45C5-E961-626961B7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538" y="2194656"/>
            <a:ext cx="3077154" cy="2821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95B84C-882A-BBE0-02AB-C29019477EAD}"/>
              </a:ext>
            </a:extLst>
          </p:cNvPr>
          <p:cNvSpPr txBox="1"/>
          <p:nvPr/>
        </p:nvSpPr>
        <p:spPr>
          <a:xfrm>
            <a:off x="840657" y="4557245"/>
            <a:ext cx="4450381" cy="15153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시장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여기에 경제성과 정책 요인을 추가로 고려하여 산정한 실질적으로 활용 가능한 에너지량입니다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발전 단가와 판매 단가를 바탕으로 경제성을 평가하며</a:t>
            </a:r>
            <a:r>
              <a:rPr lang="en-US" altLang="ko-KR" sz="1050" dirty="0"/>
              <a:t>, </a:t>
            </a:r>
            <a:r>
              <a:rPr lang="ko-KR" altLang="en-US" sz="1050" dirty="0"/>
              <a:t>투자자와 사업자 입장에서 현실적인 기준을 제공합니다</a:t>
            </a:r>
            <a:r>
              <a:rPr lang="en-US" altLang="ko-KR" sz="1050" dirty="0"/>
              <a:t>. </a:t>
            </a:r>
            <a:r>
              <a:rPr lang="ko-KR" altLang="en-US" sz="1050" dirty="0"/>
              <a:t>실제 프로젝트 기획 및 입지 선정 등에 활용됩니다</a:t>
            </a:r>
            <a:r>
              <a:rPr lang="en-US" altLang="ko-KR" sz="105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E5D855-C1C1-D66A-883D-9CEE1943325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72733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4F2AC-0FED-E1F1-D0F9-AD4681A2F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36F600B-42E7-ED2A-B196-47582E40BED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9C08E1-4B4B-D712-2905-BB89F25D96EC}"/>
              </a:ext>
            </a:extLst>
          </p:cNvPr>
          <p:cNvSpPr/>
          <p:nvPr/>
        </p:nvSpPr>
        <p:spPr>
          <a:xfrm>
            <a:off x="3961467" y="107950"/>
            <a:ext cx="7696200" cy="9017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39B0080-C336-A28A-84B5-C52B6E249D79}"/>
              </a:ext>
            </a:extLst>
          </p:cNvPr>
          <p:cNvCxnSpPr>
            <a:cxnSpLocks/>
          </p:cNvCxnSpPr>
          <p:nvPr/>
        </p:nvCxnSpPr>
        <p:spPr>
          <a:xfrm>
            <a:off x="7785100" y="300382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D13C72-0688-6933-918A-5504CE51C434}"/>
              </a:ext>
            </a:extLst>
          </p:cNvPr>
          <p:cNvSpPr txBox="1"/>
          <p:nvPr/>
        </p:nvSpPr>
        <p:spPr>
          <a:xfrm>
            <a:off x="4406901" y="336658"/>
            <a:ext cx="3075434" cy="1596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이론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데이터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에너지기술연구원에서 제공하는 천리안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호 수평면 </a:t>
            </a:r>
            <a:r>
              <a:rPr lang="ko-KR" altLang="en-US" sz="1050" dirty="0" err="1">
                <a:solidFill>
                  <a:schemeClr val="bg1"/>
                </a:solidFill>
              </a:rPr>
              <a:t>전일사량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(2012</a:t>
            </a:r>
            <a:r>
              <a:rPr lang="ko-KR" altLang="en-US" sz="1050" dirty="0">
                <a:solidFill>
                  <a:schemeClr val="bg1"/>
                </a:solidFill>
              </a:rPr>
              <a:t>년</a:t>
            </a:r>
            <a:r>
              <a:rPr lang="en-US" altLang="ko-KR" sz="1050" dirty="0">
                <a:solidFill>
                  <a:schemeClr val="bg1"/>
                </a:solidFill>
              </a:rPr>
              <a:t>~2019</a:t>
            </a:r>
            <a:r>
              <a:rPr lang="ko-KR" altLang="en-US" sz="1050" dirty="0">
                <a:solidFill>
                  <a:schemeClr val="bg1"/>
                </a:solidFill>
              </a:rPr>
              <a:t>년 평균 값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  <a:r>
              <a:rPr lang="ko-KR" altLang="en-US" sz="1050" dirty="0">
                <a:solidFill>
                  <a:schemeClr val="bg1"/>
                </a:solidFill>
              </a:rPr>
              <a:t>을 활용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해상도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1.5km</a:t>
            </a:r>
            <a:r>
              <a:rPr lang="ko-KR" altLang="en-US" sz="1050" dirty="0">
                <a:solidFill>
                  <a:schemeClr val="bg1"/>
                </a:solidFill>
              </a:rPr>
              <a:t> 격자 데이터를 </a:t>
            </a:r>
            <a:r>
              <a:rPr lang="en-US" altLang="ko-KR" sz="1050" dirty="0">
                <a:solidFill>
                  <a:schemeClr val="bg1"/>
                </a:solidFill>
              </a:rPr>
              <a:t>500m </a:t>
            </a:r>
            <a:r>
              <a:rPr lang="ko-KR" altLang="en-US" sz="1050" dirty="0">
                <a:solidFill>
                  <a:schemeClr val="bg1"/>
                </a:solidFill>
              </a:rPr>
              <a:t>격자로 보간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F6B1F6-18AD-052D-725F-F19BE4ED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436" y="367244"/>
            <a:ext cx="2789907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611C2B-2386-EA9C-951F-C47DCABDA4CC}"/>
              </a:ext>
            </a:extLst>
          </p:cNvPr>
          <p:cNvSpPr/>
          <p:nvPr/>
        </p:nvSpPr>
        <p:spPr>
          <a:xfrm>
            <a:off x="5982768" y="45238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3C71-AEE8-EE1D-2335-4E70B720A229}"/>
              </a:ext>
            </a:extLst>
          </p:cNvPr>
          <p:cNvCxnSpPr>
            <a:cxnSpLocks/>
          </p:cNvCxnSpPr>
          <p:nvPr/>
        </p:nvCxnSpPr>
        <p:spPr>
          <a:xfrm>
            <a:off x="7785100" y="248142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B07D57-4F20-6BB7-617B-B023FE89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2492097"/>
            <a:ext cx="2789907" cy="184255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6E551B-F33B-4B2D-1350-76BE5395ED8B}"/>
              </a:ext>
            </a:extLst>
          </p:cNvPr>
          <p:cNvCxnSpPr>
            <a:cxnSpLocks/>
          </p:cNvCxnSpPr>
          <p:nvPr/>
        </p:nvCxnSpPr>
        <p:spPr>
          <a:xfrm>
            <a:off x="7803859" y="4648201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FB1CA9C-1735-8D8D-1A44-0531CE6A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4715063"/>
            <a:ext cx="2789907" cy="18425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23C9FE-1E22-1617-9C0F-779B7786EDE3}"/>
              </a:ext>
            </a:extLst>
          </p:cNvPr>
          <p:cNvSpPr/>
          <p:nvPr/>
        </p:nvSpPr>
        <p:spPr>
          <a:xfrm>
            <a:off x="6247376" y="2273871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2FEA65-EF10-9B53-3F6C-6E8919ECE015}"/>
              </a:ext>
            </a:extLst>
          </p:cNvPr>
          <p:cNvSpPr/>
          <p:nvPr/>
        </p:nvSpPr>
        <p:spPr>
          <a:xfrm>
            <a:off x="6522471" y="5007957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74CC8-A438-EE68-DBD9-1C111B83B365}"/>
              </a:ext>
            </a:extLst>
          </p:cNvPr>
          <p:cNvSpPr txBox="1"/>
          <p:nvPr/>
        </p:nvSpPr>
        <p:spPr>
          <a:xfrm>
            <a:off x="4434572" y="2109086"/>
            <a:ext cx="3075434" cy="280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기술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태양광 유형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건물이 위치한 격자에는 옥상형 태양광 설치를 가정하고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건물이 없는 격자에는 지상형 태양광 설치를 가정함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지리적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산지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하천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산사태 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등급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경사 </a:t>
            </a:r>
            <a:r>
              <a:rPr lang="en-US" altLang="ko-KR" sz="1050" dirty="0">
                <a:solidFill>
                  <a:schemeClr val="bg1"/>
                </a:solidFill>
              </a:rPr>
              <a:t>15</a:t>
            </a:r>
            <a:r>
              <a:rPr lang="ko-KR" altLang="en-US" sz="1050" dirty="0">
                <a:solidFill>
                  <a:schemeClr val="bg1"/>
                </a:solidFill>
              </a:rPr>
              <a:t>도 이상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표고 </a:t>
            </a:r>
            <a:r>
              <a:rPr lang="en-US" altLang="ko-KR" sz="1050" dirty="0">
                <a:solidFill>
                  <a:schemeClr val="bg1"/>
                </a:solidFill>
              </a:rPr>
              <a:t>1,000m </a:t>
            </a:r>
            <a:r>
              <a:rPr lang="ko-KR" altLang="en-US" sz="1050" dirty="0">
                <a:solidFill>
                  <a:schemeClr val="bg1"/>
                </a:solidFill>
              </a:rPr>
              <a:t>이상으로서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설치에 지리적 제약이 있는 지역을 제외함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기술적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태양광 모듈은 입사된 일사량 중 일부를 전기에너지로 변환하므로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기술적 제약은 모듈의 면적과 효율에 의해 반영됨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DAE6A-4846-61B9-0BA5-80F57BDC8A2A}"/>
              </a:ext>
            </a:extLst>
          </p:cNvPr>
          <p:cNvSpPr txBox="1"/>
          <p:nvPr/>
        </p:nvSpPr>
        <p:spPr>
          <a:xfrm>
            <a:off x="4406901" y="4884421"/>
            <a:ext cx="3075434" cy="1838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시장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정책적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문화재지역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개발불가지역 등 규제정책으로 인해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설치가 불가능한 지역을 제외함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경제적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태양광 발전 비용이 판매수익보다 클 것으로 예상되는 지역은 제외함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126C6E-67E9-5823-B051-7A8D515C5DAD}"/>
              </a:ext>
            </a:extLst>
          </p:cNvPr>
          <p:cNvSpPr txBox="1"/>
          <p:nvPr/>
        </p:nvSpPr>
        <p:spPr>
          <a:xfrm>
            <a:off x="8174926" y="-923330"/>
            <a:ext cx="2046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개념설명 </a:t>
            </a:r>
            <a:r>
              <a:rPr lang="en-US" altLang="ko-KR" dirty="0"/>
              <a:t>+ </a:t>
            </a:r>
            <a:r>
              <a:rPr lang="ko-KR" altLang="en-US" dirty="0"/>
              <a:t>우리가 어떻게 만들었는지 설명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412EC0-6DC9-F53C-C715-366EDA55E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327183"/>
              </p:ext>
            </p:extLst>
          </p:nvPr>
        </p:nvGraphicFramePr>
        <p:xfrm>
          <a:off x="4340138" y="6933354"/>
          <a:ext cx="6747762" cy="1746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7079">
                  <a:extLst>
                    <a:ext uri="{9D8B030D-6E8A-4147-A177-3AD203B41FA5}">
                      <a16:colId xmlns:a16="http://schemas.microsoft.com/office/drawing/2014/main" val="2387017152"/>
                    </a:ext>
                  </a:extLst>
                </a:gridCol>
                <a:gridCol w="724033">
                  <a:extLst>
                    <a:ext uri="{9D8B030D-6E8A-4147-A177-3AD203B41FA5}">
                      <a16:colId xmlns:a16="http://schemas.microsoft.com/office/drawing/2014/main" val="839205734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4097192010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3306660182"/>
                    </a:ext>
                  </a:extLst>
                </a:gridCol>
                <a:gridCol w="3410750">
                  <a:extLst>
                    <a:ext uri="{9D8B030D-6E8A-4147-A177-3AD203B41FA5}">
                      <a16:colId xmlns:a16="http://schemas.microsoft.com/office/drawing/2014/main" val="1130074604"/>
                    </a:ext>
                  </a:extLst>
                </a:gridCol>
              </a:tblGrid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구분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지상형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옥상형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단위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설명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38494889"/>
                  </a:ext>
                </a:extLst>
              </a:tr>
              <a:tr h="421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모듈면적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설치면적 대비 모듈면적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795143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모듈효율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20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모듈의 변환 효율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5593829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설비비용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1450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1232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천원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en-US" sz="1000" u="none" strike="noStrike">
                          <a:effectLst/>
                        </a:rPr>
                        <a:t>kW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 시 발생하는 초기 투자비용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54977953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운영비용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27.1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26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천원</a:t>
                      </a:r>
                      <a:r>
                        <a:rPr lang="en-US" altLang="ko-KR" sz="1000" u="none" strike="noStrike" dirty="0">
                          <a:effectLst/>
                        </a:rPr>
                        <a:t>/</a:t>
                      </a:r>
                      <a:r>
                        <a:rPr lang="en-US" sz="1000" u="none" strike="noStrike" dirty="0">
                          <a:effectLst/>
                        </a:rPr>
                        <a:t>kW/</a:t>
                      </a:r>
                      <a:r>
                        <a:rPr lang="ko-KR" altLang="en-US" sz="1000" u="none" strike="noStrike" dirty="0">
                          <a:effectLst/>
                        </a:rPr>
                        <a:t>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연간 운영 및 유지관리 비용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003692"/>
                  </a:ext>
                </a:extLst>
              </a:tr>
              <a:tr h="699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부지비용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공시지가 대비 연간 부지 임대비용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74201688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할인율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4.5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현재가치 환산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39706415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수명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모듈의 수명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3412200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성능저하율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 성능의 연간 감소율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73392137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131.1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/kWh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(2020~2024)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계통한계가격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79432345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/kWh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최근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(2020~2024)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평균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신재생에너지공급인증서가격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4657442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E81538F-6550-7413-4CA9-0880EEAEC800}"/>
              </a:ext>
            </a:extLst>
          </p:cNvPr>
          <p:cNvSpPr txBox="1"/>
          <p:nvPr/>
        </p:nvSpPr>
        <p:spPr>
          <a:xfrm>
            <a:off x="12254350" y="346403"/>
            <a:ext cx="2476911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(</a:t>
            </a:r>
            <a:r>
              <a:rPr lang="ko-KR" altLang="en-US" sz="1800" dirty="0"/>
              <a:t>데이터</a:t>
            </a:r>
            <a:r>
              <a:rPr lang="en-US" altLang="ko-KR" sz="1800" dirty="0"/>
              <a:t>) </a:t>
            </a:r>
            <a:r>
              <a:rPr lang="ko-KR" altLang="en-US" sz="1800" dirty="0"/>
              <a:t>행정안전부에서 제공하는 도로명주소</a:t>
            </a:r>
            <a:r>
              <a:rPr lang="en-US" altLang="ko-KR" sz="1800" dirty="0"/>
              <a:t>DB </a:t>
            </a:r>
            <a:r>
              <a:rPr lang="ko-KR" altLang="en-US" sz="1800" dirty="0"/>
              <a:t>레이아웃 데이터를 활용하여</a:t>
            </a:r>
            <a:r>
              <a:rPr lang="en-US" altLang="ko-KR" sz="1800" dirty="0"/>
              <a:t>,</a:t>
            </a:r>
            <a:r>
              <a:rPr lang="ko-KR" altLang="en-US" sz="1800" dirty="0"/>
              <a:t> 건물이 있는 지역과 없는 지역을 구분</a:t>
            </a:r>
            <a:r>
              <a:rPr lang="en-US" altLang="ko-KR" sz="1800" dirty="0"/>
              <a:t>.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0B3268-0CE5-89D2-7663-0A2E496809BD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084A01-9D52-6B46-3AA0-DDA03EC772D9}"/>
              </a:ext>
            </a:extLst>
          </p:cNvPr>
          <p:cNvSpPr txBox="1"/>
          <p:nvPr/>
        </p:nvSpPr>
        <p:spPr>
          <a:xfrm>
            <a:off x="-654247" y="3331162"/>
            <a:ext cx="5281145" cy="128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앞 슬라이드와 내용이 </a:t>
            </a:r>
            <a:r>
              <a:rPr lang="ko-KR" altLang="en-US" b="1" dirty="0" err="1">
                <a:solidFill>
                  <a:srgbClr val="FF0000"/>
                </a:solidFill>
              </a:rPr>
              <a:t>중복되도</a:t>
            </a:r>
            <a:r>
              <a:rPr lang="ko-KR" altLang="en-US" b="1" dirty="0">
                <a:solidFill>
                  <a:srgbClr val="FF0000"/>
                </a:solidFill>
              </a:rPr>
              <a:t> 상관이 없음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수식이나 테이블은 </a:t>
            </a:r>
            <a:r>
              <a:rPr lang="en-US" altLang="ko-KR" b="1" dirty="0">
                <a:solidFill>
                  <a:srgbClr val="FF0000"/>
                </a:solidFill>
              </a:rPr>
              <a:t>‘</a:t>
            </a:r>
            <a:r>
              <a:rPr lang="ko-KR" altLang="en-US" b="1" dirty="0">
                <a:solidFill>
                  <a:srgbClr val="FF0000"/>
                </a:solidFill>
              </a:rPr>
              <a:t>데이터 기술문서</a:t>
            </a:r>
            <a:r>
              <a:rPr lang="en-US" altLang="ko-KR" b="1" dirty="0">
                <a:solidFill>
                  <a:srgbClr val="FF0000"/>
                </a:solidFill>
              </a:rPr>
              <a:t>’</a:t>
            </a:r>
            <a:r>
              <a:rPr lang="ko-KR" altLang="en-US" b="1" dirty="0">
                <a:solidFill>
                  <a:srgbClr val="FF0000"/>
                </a:solidFill>
              </a:rPr>
              <a:t>로 </a:t>
            </a:r>
            <a:r>
              <a:rPr lang="ko-KR" altLang="en-US" b="1" dirty="0" err="1">
                <a:solidFill>
                  <a:srgbClr val="FF0000"/>
                </a:solidFill>
              </a:rPr>
              <a:t>갈것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단어들 정확히 설명할 것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77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BF910-D050-C849-3A3A-F59EC35F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E9D6D26-3CC6-FD3F-62FD-34F594DC91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6079-C5AF-CBB7-8421-07E1A68786E8}"/>
              </a:ext>
            </a:extLst>
          </p:cNvPr>
          <p:cNvSpPr txBox="1"/>
          <p:nvPr/>
        </p:nvSpPr>
        <p:spPr>
          <a:xfrm>
            <a:off x="596651" y="117916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태양광 </a:t>
            </a:r>
            <a:r>
              <a:rPr lang="ko-KR" altLang="en-US" dirty="0" err="1"/>
              <a:t>잠재량</a:t>
            </a:r>
            <a:r>
              <a:rPr lang="ko-KR" altLang="en-US" dirty="0"/>
              <a:t> 현황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75A91F-6D92-3E9C-E8A6-4A9AE0C5CD5A}"/>
              </a:ext>
            </a:extLst>
          </p:cNvPr>
          <p:cNvSpPr/>
          <p:nvPr/>
        </p:nvSpPr>
        <p:spPr>
          <a:xfrm>
            <a:off x="5364782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1CB7E8-5716-C661-8ADF-280492142DA7}"/>
              </a:ext>
            </a:extLst>
          </p:cNvPr>
          <p:cNvSpPr/>
          <p:nvPr/>
        </p:nvSpPr>
        <p:spPr>
          <a:xfrm>
            <a:off x="7417301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8CA1A5-1670-D6D1-9193-1E50B32A3D34}"/>
              </a:ext>
            </a:extLst>
          </p:cNvPr>
          <p:cNvSpPr/>
          <p:nvPr/>
        </p:nvSpPr>
        <p:spPr>
          <a:xfrm>
            <a:off x="9614714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131BD1-2676-382D-0842-C05289EB0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62" y="1645991"/>
            <a:ext cx="3333305" cy="23446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8D5147-30E1-2AFF-EAE5-6C9139A65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8" y="4253869"/>
            <a:ext cx="4787011" cy="2289712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79DEEDA-4047-D4FC-C0A8-A5FED81AF46A}"/>
              </a:ext>
            </a:extLst>
          </p:cNvPr>
          <p:cNvSpPr/>
          <p:nvPr/>
        </p:nvSpPr>
        <p:spPr>
          <a:xfrm>
            <a:off x="6716110" y="68150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F7F5BD3-5D11-DE4D-EABF-BC8936E6CAC0}"/>
              </a:ext>
            </a:extLst>
          </p:cNvPr>
          <p:cNvSpPr/>
          <p:nvPr/>
        </p:nvSpPr>
        <p:spPr>
          <a:xfrm>
            <a:off x="8877489" y="6711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3810C-D9F6-1A17-8CE9-71EBA14BDEC4}"/>
              </a:ext>
            </a:extLst>
          </p:cNvPr>
          <p:cNvSpPr txBox="1"/>
          <p:nvPr/>
        </p:nvSpPr>
        <p:spPr>
          <a:xfrm>
            <a:off x="6459327" y="209393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이론적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12108-2A41-5F3E-47A0-EEEE0DF3EE47}"/>
              </a:ext>
            </a:extLst>
          </p:cNvPr>
          <p:cNvSpPr txBox="1"/>
          <p:nvPr/>
        </p:nvSpPr>
        <p:spPr>
          <a:xfrm>
            <a:off x="6476814" y="2558920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기술적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0294EA-7D72-FD91-B6C7-8F6BA22A1D43}"/>
              </a:ext>
            </a:extLst>
          </p:cNvPr>
          <p:cNvSpPr txBox="1"/>
          <p:nvPr/>
        </p:nvSpPr>
        <p:spPr>
          <a:xfrm>
            <a:off x="6476814" y="3191528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시장적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3686A5-5E7A-EDD3-6BFC-8B17C0E6122E}"/>
              </a:ext>
            </a:extLst>
          </p:cNvPr>
          <p:cNvSpPr txBox="1"/>
          <p:nvPr/>
        </p:nvSpPr>
        <p:spPr>
          <a:xfrm>
            <a:off x="3179006" y="331689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지도 시각화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1EC080-685A-20B3-91AD-2E017EBD4E97}"/>
              </a:ext>
            </a:extLst>
          </p:cNvPr>
          <p:cNvSpPr/>
          <p:nvPr/>
        </p:nvSpPr>
        <p:spPr>
          <a:xfrm>
            <a:off x="794685" y="2558920"/>
            <a:ext cx="233857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플랫폼에</a:t>
            </a:r>
            <a:r>
              <a:rPr lang="en-US" altLang="ko-K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..??</a:t>
            </a:r>
          </a:p>
          <a:p>
            <a:pPr algn="ctr"/>
            <a:r>
              <a:rPr lang="ko-KR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기후지도에</a:t>
            </a:r>
            <a:r>
              <a:rPr lang="en-US" altLang="ko-K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..??</a:t>
            </a:r>
            <a:endParaRPr lang="ko-KR" alt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770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8C3DA-D83E-745C-201C-54957815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BFBFE4-9D16-2782-31C8-7AAC50EE437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789A08-15A3-5C09-4BFE-D3E288CD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6" y="1054037"/>
            <a:ext cx="1802017" cy="555622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33CC0DD-1C87-E6C3-FCA9-061FB676A3F7}"/>
              </a:ext>
            </a:extLst>
          </p:cNvPr>
          <p:cNvCxnSpPr/>
          <p:nvPr/>
        </p:nvCxnSpPr>
        <p:spPr>
          <a:xfrm flipH="1">
            <a:off x="441434" y="1139622"/>
            <a:ext cx="1572048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6B56264-63FC-EB2C-85A2-91C2620948D7}"/>
              </a:ext>
            </a:extLst>
          </p:cNvPr>
          <p:cNvCxnSpPr>
            <a:cxnSpLocks/>
          </p:cNvCxnSpPr>
          <p:nvPr/>
        </p:nvCxnSpPr>
        <p:spPr>
          <a:xfrm>
            <a:off x="400895" y="1139622"/>
            <a:ext cx="1566173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45A3EA-EAE6-5637-79F0-71B0531D7417}"/>
              </a:ext>
            </a:extLst>
          </p:cNvPr>
          <p:cNvSpPr txBox="1"/>
          <p:nvPr/>
        </p:nvSpPr>
        <p:spPr>
          <a:xfrm>
            <a:off x="2634241" y="151037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이론적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2A6FA-84B9-D51A-E9E4-AFE15C3F2AA2}"/>
              </a:ext>
            </a:extLst>
          </p:cNvPr>
          <p:cNvSpPr txBox="1"/>
          <p:nvPr/>
        </p:nvSpPr>
        <p:spPr>
          <a:xfrm>
            <a:off x="2634241" y="190126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기술적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CC3D9-7C06-9CFF-559E-7AAC92EA669C}"/>
              </a:ext>
            </a:extLst>
          </p:cNvPr>
          <p:cNvSpPr txBox="1"/>
          <p:nvPr/>
        </p:nvSpPr>
        <p:spPr>
          <a:xfrm>
            <a:off x="2634241" y="229994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시장적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D6196B-B421-22E5-F409-E3990406A8E8}"/>
              </a:ext>
            </a:extLst>
          </p:cNvPr>
          <p:cNvSpPr/>
          <p:nvPr/>
        </p:nvSpPr>
        <p:spPr>
          <a:xfrm>
            <a:off x="2154132" y="1887358"/>
            <a:ext cx="210696" cy="1846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05D20D-CF1C-2F11-52DF-860930920515}"/>
              </a:ext>
            </a:extLst>
          </p:cNvPr>
          <p:cNvSpPr/>
          <p:nvPr/>
        </p:nvSpPr>
        <p:spPr>
          <a:xfrm>
            <a:off x="4713916" y="1789222"/>
            <a:ext cx="1951227" cy="2828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면적설정 분석하기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DDE3D-59A7-981F-0784-A6B9D2A8499A}"/>
              </a:ext>
            </a:extLst>
          </p:cNvPr>
          <p:cNvSpPr txBox="1"/>
          <p:nvPr/>
        </p:nvSpPr>
        <p:spPr>
          <a:xfrm>
            <a:off x="7018732" y="1789222"/>
            <a:ext cx="3258057" cy="1312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자유롭게 면적을 그려서 분석 가능한 기능 필요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표출정보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1. </a:t>
            </a:r>
            <a:r>
              <a:rPr lang="ko-KR" altLang="en-US" sz="900" b="1" dirty="0"/>
              <a:t>면적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2. </a:t>
            </a:r>
            <a:r>
              <a:rPr lang="ko-KR" altLang="en-US" sz="900" b="1" dirty="0"/>
              <a:t>이론적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3. </a:t>
            </a:r>
            <a:r>
              <a:rPr lang="ko-KR" altLang="en-US" sz="900" b="1" dirty="0"/>
              <a:t>기술적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4. </a:t>
            </a:r>
            <a:r>
              <a:rPr lang="ko-KR" altLang="en-US" sz="900" b="1" dirty="0"/>
              <a:t>시장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2FA06-DB97-FFA7-C369-714795EB32DB}"/>
              </a:ext>
            </a:extLst>
          </p:cNvPr>
          <p:cNvSpPr txBox="1"/>
          <p:nvPr/>
        </p:nvSpPr>
        <p:spPr>
          <a:xfrm>
            <a:off x="3241478" y="4416044"/>
            <a:ext cx="5281145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편입면적 분석 지시하기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4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E1CCD-CE14-B259-0095-CCDE0000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6A3825-B23F-E14F-554A-8ECEAF10D8B1}"/>
              </a:ext>
            </a:extLst>
          </p:cNvPr>
          <p:cNvSpPr txBox="1"/>
          <p:nvPr/>
        </p:nvSpPr>
        <p:spPr>
          <a:xfrm>
            <a:off x="1912839" y="3429000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853020-D628-0279-F06C-363E74A37302}"/>
              </a:ext>
            </a:extLst>
          </p:cNvPr>
          <p:cNvSpPr/>
          <p:nvPr/>
        </p:nvSpPr>
        <p:spPr>
          <a:xfrm>
            <a:off x="2910700" y="2178607"/>
            <a:ext cx="233857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화면구성</a:t>
            </a:r>
            <a:r>
              <a:rPr lang="en-US" altLang="ko-K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?</a:t>
            </a:r>
            <a:endParaRPr lang="ko-KR" alt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686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65B90-169D-ADB1-F78C-0A6B70BFA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3B3B12E-A257-BA13-2C04-C278BE75AF2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4FEE40-827C-C31F-BF10-80A600B9136C}"/>
              </a:ext>
            </a:extLst>
          </p:cNvPr>
          <p:cNvSpPr/>
          <p:nvPr/>
        </p:nvSpPr>
        <p:spPr>
          <a:xfrm>
            <a:off x="623959" y="1606174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93516A-253A-7170-CD90-8391DE78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26" y="1747549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78F4C4-C15F-0342-DE58-FB5A9B315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991" y="1770519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C3E57B-7ADE-1D00-F5DA-92959DC1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786" y="1747549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37F0A8-476E-2BBD-BEED-40DEF689E9CC}"/>
              </a:ext>
            </a:extLst>
          </p:cNvPr>
          <p:cNvCxnSpPr/>
          <p:nvPr/>
        </p:nvCxnSpPr>
        <p:spPr>
          <a:xfrm>
            <a:off x="1192126" y="283146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73FBA3-EFE9-7E6B-8033-C37F580FCA36}"/>
              </a:ext>
            </a:extLst>
          </p:cNvPr>
          <p:cNvGrpSpPr/>
          <p:nvPr/>
        </p:nvGrpSpPr>
        <p:grpSpPr>
          <a:xfrm>
            <a:off x="1225860" y="2831465"/>
            <a:ext cx="1811907" cy="514222"/>
            <a:chOff x="8634546" y="1437155"/>
            <a:chExt cx="3451519" cy="4827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0AFF18-BB67-7240-6F07-534C9A2FF1D6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1,000,000,000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/y</a:t>
              </a:r>
              <a:endParaRPr lang="ko-KR" altLang="en-US" sz="1050" b="1" strike="sngStrik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C33C20-0E15-2B5C-612A-9BD7832686B8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태양광 발전설비 총면적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88D5529-E35D-AE47-9033-9CF89166B631}"/>
              </a:ext>
            </a:extLst>
          </p:cNvPr>
          <p:cNvCxnSpPr/>
          <p:nvPr/>
        </p:nvCxnSpPr>
        <p:spPr>
          <a:xfrm>
            <a:off x="3271632" y="283146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BAEE72-B1F9-9A6A-ACC6-40B711905E35}"/>
              </a:ext>
            </a:extLst>
          </p:cNvPr>
          <p:cNvGrpSpPr/>
          <p:nvPr/>
        </p:nvGrpSpPr>
        <p:grpSpPr>
          <a:xfrm>
            <a:off x="3305367" y="2831466"/>
            <a:ext cx="1544268" cy="514221"/>
            <a:chOff x="8634546" y="1437155"/>
            <a:chExt cx="3451519" cy="48271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639D8E-5CF3-B37B-9115-46D9018844E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80%</a:t>
              </a:r>
              <a:endParaRPr lang="ko-KR" altLang="en-US" sz="1050" b="1" strike="sngStrike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E183E4-B2A4-0BDB-1688-6A8C5B07A389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태양광 설비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B528D-2036-6EC7-C5E6-518082EAA9EB}"/>
              </a:ext>
            </a:extLst>
          </p:cNvPr>
          <p:cNvCxnSpPr/>
          <p:nvPr/>
        </p:nvCxnSpPr>
        <p:spPr>
          <a:xfrm>
            <a:off x="5281319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125FF4A-7E55-DED6-2CA3-B0F67F399199}"/>
              </a:ext>
            </a:extLst>
          </p:cNvPr>
          <p:cNvGrpSpPr/>
          <p:nvPr/>
        </p:nvGrpSpPr>
        <p:grpSpPr>
          <a:xfrm>
            <a:off x="5315054" y="2848106"/>
            <a:ext cx="1891092" cy="649055"/>
            <a:chOff x="8634546" y="1437155"/>
            <a:chExt cx="3451519" cy="6092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597A90-EF5B-DCF3-D5ED-F05334A2754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 /y</a:t>
              </a:r>
              <a:endParaRPr lang="ko-KR" altLang="en-US" sz="1050" b="1" strike="sngStrik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2464D-C657-2626-1ACD-D44D21FD9C5F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등록 태양광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발전사업자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42C8120-0E4C-6C0A-31B4-EB381CB9A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829" y="1770519"/>
            <a:ext cx="1492327" cy="5969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D588AB3-0738-A0FB-47C7-69A5C6E8B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624" y="1747549"/>
            <a:ext cx="1407037" cy="57470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C39B235-AB37-CC14-7B57-B56B74B3DB2F}"/>
              </a:ext>
            </a:extLst>
          </p:cNvPr>
          <p:cNvCxnSpPr/>
          <p:nvPr/>
        </p:nvCxnSpPr>
        <p:spPr>
          <a:xfrm>
            <a:off x="7336470" y="283146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E9DE590-38E6-BBC1-FCC3-302770EFC6E6}"/>
              </a:ext>
            </a:extLst>
          </p:cNvPr>
          <p:cNvGrpSpPr/>
          <p:nvPr/>
        </p:nvGrpSpPr>
        <p:grpSpPr>
          <a:xfrm>
            <a:off x="7370205" y="2831466"/>
            <a:ext cx="1544268" cy="668110"/>
            <a:chOff x="8634546" y="1437155"/>
            <a:chExt cx="3451519" cy="6271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92EB1E-2C64-94EA-4229-1831EDEB854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80%</a:t>
              </a:r>
              <a:endParaRPr lang="ko-KR" altLang="en-US" sz="1050" b="1" strike="sngStrik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6FC714-9919-6BA1-FE60-E6CFB1486C9F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등록태양광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주택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8960CDE-AAD4-5D16-C7CC-C61FA8868B41}"/>
              </a:ext>
            </a:extLst>
          </p:cNvPr>
          <p:cNvCxnSpPr/>
          <p:nvPr/>
        </p:nvCxnSpPr>
        <p:spPr>
          <a:xfrm>
            <a:off x="9346157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63B443-4F05-FB59-2635-E87BF6899B83}"/>
              </a:ext>
            </a:extLst>
          </p:cNvPr>
          <p:cNvGrpSpPr/>
          <p:nvPr/>
        </p:nvGrpSpPr>
        <p:grpSpPr>
          <a:xfrm>
            <a:off x="9379892" y="2848107"/>
            <a:ext cx="1734088" cy="495166"/>
            <a:chOff x="8634546" y="1437155"/>
            <a:chExt cx="3451519" cy="4648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051055-0529-169E-970D-8702E348377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 /y</a:t>
              </a:r>
              <a:endParaRPr lang="ko-KR" altLang="en-US" sz="1050" b="1" strike="sngStrike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BDE630-BBC2-06ED-1050-BE01E245791C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미등록 태양광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644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5B2F3-0017-968E-9BE8-A79065718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031B743-3EFC-13C9-B17A-5F3C57B6421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0CE38-15DD-C031-D941-7BBF89675D1D}"/>
              </a:ext>
            </a:extLst>
          </p:cNvPr>
          <p:cNvSpPr/>
          <p:nvPr/>
        </p:nvSpPr>
        <p:spPr>
          <a:xfrm>
            <a:off x="6526924" y="1689163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r>
              <a:rPr lang="ko-KR" altLang="en-US" dirty="0" err="1"/>
              <a:t>국축</a:t>
            </a:r>
            <a:r>
              <a:rPr lang="ko-KR" altLang="en-US" dirty="0"/>
              <a:t> 과정 모식도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91C65-C3BA-6C3E-CF3F-03E1D42CEE8A}"/>
              </a:ext>
            </a:extLst>
          </p:cNvPr>
          <p:cNvSpPr txBox="1"/>
          <p:nvPr/>
        </p:nvSpPr>
        <p:spPr>
          <a:xfrm>
            <a:off x="932417" y="1514855"/>
            <a:ext cx="4450381" cy="41814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경기도 태양광 발전설비 현황</a:t>
            </a: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경기도 전역의 고해상도 항공영상을 기반으로 </a:t>
            </a:r>
            <a:r>
              <a:rPr lang="en-US" altLang="ko-KR" sz="1050" dirty="0"/>
              <a:t>AI </a:t>
            </a:r>
            <a:r>
              <a:rPr lang="ko-KR" altLang="en-US" sz="1050" dirty="0"/>
              <a:t>기술로 태양광 발전 패널을 정밀하게 탐지하고 분석했습니다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딥러닝 모델을 통해 개별 태양광 설치 현황을 파악하고</a:t>
            </a:r>
            <a:r>
              <a:rPr lang="en-US" altLang="ko-KR" sz="1050" dirty="0"/>
              <a:t>, </a:t>
            </a:r>
            <a:r>
              <a:rPr lang="ko-KR" altLang="en-US" sz="1050" dirty="0"/>
              <a:t>위치별 설치 면적과 예상 발전량이 계산되었습니다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구축된 데이터는 위치</a:t>
            </a:r>
            <a:r>
              <a:rPr lang="en-US" altLang="ko-KR" sz="1050" dirty="0"/>
              <a:t>, </a:t>
            </a:r>
            <a:r>
              <a:rPr lang="ko-KR" altLang="en-US" sz="1050" dirty="0"/>
              <a:t>설치 면적</a:t>
            </a:r>
            <a:r>
              <a:rPr lang="en-US" altLang="ko-KR" sz="1050" dirty="0"/>
              <a:t>, </a:t>
            </a:r>
            <a:r>
              <a:rPr lang="ko-KR" altLang="en-US" sz="1050" dirty="0"/>
              <a:t>연간 예상 발전량</a:t>
            </a:r>
            <a:r>
              <a:rPr lang="en-US" altLang="ko-KR" sz="1050" dirty="0"/>
              <a:t>, </a:t>
            </a:r>
            <a:r>
              <a:rPr lang="ko-KR" altLang="en-US" sz="1050" dirty="0"/>
              <a:t>그리고 등록 여부 등의 상세 정보를 포함하고 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이를 통해 태양광 발전 현황을 한눈에 파악할 수 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 데이터는 단순한 위치 정보를 넘어선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시군별</a:t>
            </a:r>
            <a:r>
              <a:rPr lang="ko-KR" altLang="en-US" sz="1050" dirty="0"/>
              <a:t> 태양광 보급 현황</a:t>
            </a:r>
            <a:r>
              <a:rPr lang="en-US" altLang="ko-KR" sz="1050" dirty="0"/>
              <a:t>, </a:t>
            </a:r>
            <a:r>
              <a:rPr lang="ko-KR" altLang="en-US" sz="1050" dirty="0"/>
              <a:t>지역별 에너지 자립도</a:t>
            </a:r>
            <a:r>
              <a:rPr lang="en-US" altLang="ko-KR" sz="1050" dirty="0"/>
              <a:t>, </a:t>
            </a:r>
            <a:r>
              <a:rPr lang="ko-KR" altLang="en-US" sz="1050" dirty="0"/>
              <a:t>그리고 미래 확대 가능성 등 다양한 인사이트를 제공합니다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에너지 정책 수립자들이 효과적인 태양광 보급 전략을 세우는 데 필수적인 기초데이터 이며</a:t>
            </a:r>
            <a:r>
              <a:rPr lang="en-US" altLang="ko-KR" sz="1050" dirty="0"/>
              <a:t>, </a:t>
            </a:r>
            <a:r>
              <a:rPr lang="ko-KR" altLang="en-US" sz="1050" dirty="0"/>
              <a:t>지속가능한 도시 계획</a:t>
            </a:r>
            <a:r>
              <a:rPr lang="en-US" altLang="ko-KR" sz="1050" dirty="0"/>
              <a:t>, </a:t>
            </a:r>
            <a:r>
              <a:rPr lang="ko-KR" altLang="en-US" sz="1050" dirty="0"/>
              <a:t>탄소 중립 로드맵 수립</a:t>
            </a:r>
            <a:r>
              <a:rPr lang="en-US" altLang="ko-KR" sz="1050" dirty="0"/>
              <a:t>, </a:t>
            </a:r>
            <a:r>
              <a:rPr lang="ko-KR" altLang="en-US" sz="1050" dirty="0"/>
              <a:t>그리고 스마트 에너지 관리 시스템 구축에 활용되어 경기도의 신재생에너지 전환을 가속화하는 데 중요한 역할을 할 것입니다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5808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79A3C-25A1-48D8-138F-A710AB0DF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6357AC3-AE47-9891-934F-455E5906C2C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8B1F30-F130-A02C-5AA8-3AA7F99F6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681" y="1652458"/>
            <a:ext cx="7530176" cy="4421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E1CCB9-5006-B33C-2051-16DFFB93EA61}"/>
              </a:ext>
            </a:extLst>
          </p:cNvPr>
          <p:cNvSpPr txBox="1"/>
          <p:nvPr/>
        </p:nvSpPr>
        <p:spPr>
          <a:xfrm>
            <a:off x="170316" y="1743583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등록 태양광 발전설비 현황</a:t>
            </a:r>
            <a:endParaRPr lang="en-US" altLang="ko-KR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1E88D-46F9-E040-7C0F-9912FBFD6DA7}"/>
              </a:ext>
            </a:extLst>
          </p:cNvPr>
          <p:cNvSpPr txBox="1"/>
          <p:nvPr/>
        </p:nvSpPr>
        <p:spPr>
          <a:xfrm>
            <a:off x="350494" y="214450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발전사업자 </a:t>
            </a:r>
            <a:endParaRPr lang="en-US" altLang="ko-KR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A5E37-99F4-A00B-0D11-600343B0137D}"/>
              </a:ext>
            </a:extLst>
          </p:cNvPr>
          <p:cNvSpPr txBox="1"/>
          <p:nvPr/>
        </p:nvSpPr>
        <p:spPr>
          <a:xfrm>
            <a:off x="1524657" y="214450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r>
              <a:rPr lang="en-US" altLang="ko-KR" sz="1100" b="1" dirty="0"/>
              <a:t>    </a:t>
            </a:r>
            <a:r>
              <a:rPr lang="ko-KR" altLang="en-US" sz="1100" b="1" dirty="0"/>
              <a:t>발전량    개소     </a:t>
            </a:r>
            <a:endParaRPr lang="en-US" altLang="ko-KR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A9A08-88A2-332E-C0A3-25D67B498767}"/>
              </a:ext>
            </a:extLst>
          </p:cNvPr>
          <p:cNvSpPr txBox="1"/>
          <p:nvPr/>
        </p:nvSpPr>
        <p:spPr>
          <a:xfrm>
            <a:off x="350494" y="2480973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주택설치 </a:t>
            </a:r>
            <a:endParaRPr lang="en-US" altLang="ko-KR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42D3B-9CB3-F2FB-5A5D-76F2CD62C723}"/>
              </a:ext>
            </a:extLst>
          </p:cNvPr>
          <p:cNvSpPr txBox="1"/>
          <p:nvPr/>
        </p:nvSpPr>
        <p:spPr>
          <a:xfrm>
            <a:off x="1524657" y="2480972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r>
              <a:rPr lang="en-US" altLang="ko-KR" sz="1100" b="1" dirty="0"/>
              <a:t>    </a:t>
            </a:r>
            <a:r>
              <a:rPr lang="ko-KR" altLang="en-US" sz="1100" b="1" dirty="0"/>
              <a:t>발전량    개소     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E1BD1-3223-7A9A-EBF7-3A9195E4ACF6}"/>
              </a:ext>
            </a:extLst>
          </p:cNvPr>
          <p:cNvSpPr txBox="1"/>
          <p:nvPr/>
        </p:nvSpPr>
        <p:spPr>
          <a:xfrm>
            <a:off x="101999" y="3287853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미등록 태양광 발전설비 현황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5CBD0-A412-76B2-8CD4-A6F42340DA6A}"/>
              </a:ext>
            </a:extLst>
          </p:cNvPr>
          <p:cNvSpPr txBox="1"/>
          <p:nvPr/>
        </p:nvSpPr>
        <p:spPr>
          <a:xfrm>
            <a:off x="282177" y="368877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미등록 설비</a:t>
            </a:r>
            <a:endParaRPr lang="en-US" altLang="ko-KR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D7C1C0-77E8-B036-A727-D3B11A32AE15}"/>
              </a:ext>
            </a:extLst>
          </p:cNvPr>
          <p:cNvSpPr txBox="1"/>
          <p:nvPr/>
        </p:nvSpPr>
        <p:spPr>
          <a:xfrm>
            <a:off x="1456340" y="368877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r>
              <a:rPr lang="en-US" altLang="ko-KR" sz="1100" b="1" dirty="0"/>
              <a:t>    </a:t>
            </a:r>
            <a:r>
              <a:rPr lang="ko-KR" altLang="en-US" sz="1100" b="1" dirty="0"/>
              <a:t>발전량    개소     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3823282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02147-37A0-CD58-6BFC-5AD59D70F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283C1AF-98F3-E509-7EB1-D3CD7639B5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686CA5-DAFF-117F-A0FC-F5BFFBFC2653}"/>
              </a:ext>
            </a:extLst>
          </p:cNvPr>
          <p:cNvSpPr/>
          <p:nvPr/>
        </p:nvSpPr>
        <p:spPr>
          <a:xfrm>
            <a:off x="5364782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C39DA-33BE-329C-500F-89EC2D5CAFB5}"/>
              </a:ext>
            </a:extLst>
          </p:cNvPr>
          <p:cNvSpPr/>
          <p:nvPr/>
        </p:nvSpPr>
        <p:spPr>
          <a:xfrm>
            <a:off x="7417301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5C4C32-DFBA-E093-0D7C-376AFA969F61}"/>
              </a:ext>
            </a:extLst>
          </p:cNvPr>
          <p:cNvSpPr/>
          <p:nvPr/>
        </p:nvSpPr>
        <p:spPr>
          <a:xfrm>
            <a:off x="9614714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EF88F-E95D-2B82-ABAA-88DE9014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62" y="1645991"/>
            <a:ext cx="3333305" cy="23446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03847B-43E4-2DE0-2D74-DFF8E2148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8" y="4253869"/>
            <a:ext cx="4787011" cy="228971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4BE6970-EA36-9F5F-50F6-BD84D87A2F51}"/>
              </a:ext>
            </a:extLst>
          </p:cNvPr>
          <p:cNvSpPr/>
          <p:nvPr/>
        </p:nvSpPr>
        <p:spPr>
          <a:xfrm>
            <a:off x="6716110" y="68150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9756C01-D1A4-A633-7640-E63285655225}"/>
              </a:ext>
            </a:extLst>
          </p:cNvPr>
          <p:cNvSpPr/>
          <p:nvPr/>
        </p:nvSpPr>
        <p:spPr>
          <a:xfrm>
            <a:off x="8877489" y="6711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95B1A-285F-531E-4AB2-F068C8CFA699}"/>
              </a:ext>
            </a:extLst>
          </p:cNvPr>
          <p:cNvSpPr txBox="1"/>
          <p:nvPr/>
        </p:nvSpPr>
        <p:spPr>
          <a:xfrm>
            <a:off x="3394475" y="2215845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등록 태양광 발전설비 </a:t>
            </a:r>
            <a:endParaRPr lang="en-US" altLang="ko-KR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9EBA6-78B0-7639-D01D-174FD6A817CC}"/>
              </a:ext>
            </a:extLst>
          </p:cNvPr>
          <p:cNvSpPr txBox="1"/>
          <p:nvPr/>
        </p:nvSpPr>
        <p:spPr>
          <a:xfrm>
            <a:off x="3394475" y="2552314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/>
              <a:t>미등록 태양광 발전설비</a:t>
            </a:r>
            <a:endParaRPr lang="en-US" altLang="ko-KR" sz="11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33F9A-C04E-B45A-21AC-E1C89D493F07}"/>
              </a:ext>
            </a:extLst>
          </p:cNvPr>
          <p:cNvSpPr txBox="1"/>
          <p:nvPr/>
        </p:nvSpPr>
        <p:spPr>
          <a:xfrm>
            <a:off x="3436300" y="482948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endParaRPr lang="en-US" altLang="ko-KR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AA8E1F-1BA6-1E2F-17EA-3D4C1358B07C}"/>
              </a:ext>
            </a:extLst>
          </p:cNvPr>
          <p:cNvSpPr txBox="1"/>
          <p:nvPr/>
        </p:nvSpPr>
        <p:spPr>
          <a:xfrm>
            <a:off x="3467831" y="345529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발전사업자 </a:t>
            </a:r>
            <a:endParaRPr lang="en-US" altLang="ko-KR" sz="11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E9BED-D98A-5BF0-F703-E784A21E34FD}"/>
              </a:ext>
            </a:extLst>
          </p:cNvPr>
          <p:cNvSpPr txBox="1"/>
          <p:nvPr/>
        </p:nvSpPr>
        <p:spPr>
          <a:xfrm>
            <a:off x="3467831" y="3791763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주택설치 </a:t>
            </a:r>
            <a:endParaRPr lang="en-US" altLang="ko-KR" sz="11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DE212D-3667-80F8-21DE-4B891AD41FC7}"/>
              </a:ext>
            </a:extLst>
          </p:cNvPr>
          <p:cNvSpPr txBox="1"/>
          <p:nvPr/>
        </p:nvSpPr>
        <p:spPr>
          <a:xfrm>
            <a:off x="3436299" y="513428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발전량</a:t>
            </a:r>
            <a:endParaRPr lang="en-US" altLang="ko-KR" sz="11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E71D23-ADF1-144F-8707-1BD8657BA0D1}"/>
              </a:ext>
            </a:extLst>
          </p:cNvPr>
          <p:cNvSpPr txBox="1"/>
          <p:nvPr/>
        </p:nvSpPr>
        <p:spPr>
          <a:xfrm>
            <a:off x="3436298" y="5447830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개소</a:t>
            </a:r>
            <a:endParaRPr lang="en-US" altLang="ko-KR" sz="1100" b="1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D54E8E93-DE0C-226F-0D25-0AC99F8D80E2}"/>
              </a:ext>
            </a:extLst>
          </p:cNvPr>
          <p:cNvSpPr/>
          <p:nvPr/>
        </p:nvSpPr>
        <p:spPr>
          <a:xfrm>
            <a:off x="4002032" y="3035989"/>
            <a:ext cx="128534" cy="1434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1307B8C2-61D2-B3F5-E893-1433AF8DB81C}"/>
              </a:ext>
            </a:extLst>
          </p:cNvPr>
          <p:cNvSpPr/>
          <p:nvPr/>
        </p:nvSpPr>
        <p:spPr>
          <a:xfrm>
            <a:off x="3825608" y="4421304"/>
            <a:ext cx="128534" cy="1434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9C8A58-78CC-1CC1-E926-D65AA5F819FE}"/>
              </a:ext>
            </a:extLst>
          </p:cNvPr>
          <p:cNvSpPr txBox="1"/>
          <p:nvPr/>
        </p:nvSpPr>
        <p:spPr>
          <a:xfrm>
            <a:off x="3718044" y="991222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지도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72484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5FA3-6B6B-A85D-BBD5-55385AE2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457D7A-E112-E811-B523-17131A9139E1}"/>
              </a:ext>
            </a:extLst>
          </p:cNvPr>
          <p:cNvSpPr txBox="1"/>
          <p:nvPr/>
        </p:nvSpPr>
        <p:spPr>
          <a:xfrm>
            <a:off x="6680563" y="457199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https://www.chemaqua.com/en-us/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062A73-168E-3D2B-5CAF-FB8298C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42" y="1112999"/>
            <a:ext cx="3949387" cy="327431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B774E6-DB77-D3FE-B71D-BB9AF3100F64}"/>
              </a:ext>
            </a:extLst>
          </p:cNvPr>
          <p:cNvSpPr/>
          <p:nvPr/>
        </p:nvSpPr>
        <p:spPr>
          <a:xfrm>
            <a:off x="5538651" y="2965269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0DA11-6942-2532-1E14-CE59CA172354}"/>
              </a:ext>
            </a:extLst>
          </p:cNvPr>
          <p:cNvSpPr txBox="1"/>
          <p:nvPr/>
        </p:nvSpPr>
        <p:spPr>
          <a:xfrm>
            <a:off x="1851823" y="4738261"/>
            <a:ext cx="808775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배경은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단색으로 가되 정보의 카테고리 </a:t>
            </a:r>
            <a:r>
              <a:rPr lang="ko-KR" altLang="en-US" sz="1600" b="1" dirty="0" err="1"/>
              <a:t>변경시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색변경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에너지 관련이니 배경 색을 파란색으로 가되 현재 색은 채도가 높으니 조절해서 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하단 내용의 구성이 바뀔 때 채도와 명도를 조절해서 구분감을 명확하게 만들 것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076ED-2D4C-2244-91F1-608B79CB5E7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FF741-7269-6B65-8C36-8025C7833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0" y="4815240"/>
            <a:ext cx="1055596" cy="1078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9779F3-C5D0-FB52-B29C-7EECE542E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12" y="1021053"/>
            <a:ext cx="4455905" cy="274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2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414B9-E2DF-1E50-121D-495C29BB1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94AE4EE-32C4-1268-F6DC-2A85A0E1B8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E41B71-4067-4C15-E867-1C6AA3917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20" y="1450427"/>
            <a:ext cx="2137588" cy="4181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81728F-090C-7C15-AC15-FFE3D7505BA2}"/>
              </a:ext>
            </a:extLst>
          </p:cNvPr>
          <p:cNvSpPr txBox="1"/>
          <p:nvPr/>
        </p:nvSpPr>
        <p:spPr>
          <a:xfrm>
            <a:off x="2940543" y="178514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태양광 발전설비 현황</a:t>
            </a:r>
            <a:endParaRPr lang="en-US" altLang="ko-KR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8D7B7-AECD-705D-C5CA-6B5F1CB17474}"/>
              </a:ext>
            </a:extLst>
          </p:cNvPr>
          <p:cNvSpPr txBox="1"/>
          <p:nvPr/>
        </p:nvSpPr>
        <p:spPr>
          <a:xfrm>
            <a:off x="2940542" y="2176034"/>
            <a:ext cx="26899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등록 태양광 발전설비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발전사업자</a:t>
            </a:r>
            <a:r>
              <a:rPr lang="en-US" altLang="ko-KR" sz="11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11720-A605-1B27-357F-17F1B7B2E230}"/>
              </a:ext>
            </a:extLst>
          </p:cNvPr>
          <p:cNvSpPr txBox="1"/>
          <p:nvPr/>
        </p:nvSpPr>
        <p:spPr>
          <a:xfrm>
            <a:off x="2940542" y="2998126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4. </a:t>
            </a:r>
            <a:r>
              <a:rPr lang="ko-KR" altLang="en-US" sz="1100" b="1" dirty="0"/>
              <a:t>미등록 태양광 발전설비</a:t>
            </a:r>
            <a:endParaRPr lang="en-US" altLang="ko-KR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5D5AD-B4B2-B9DE-883B-6B0B6312BC51}"/>
              </a:ext>
            </a:extLst>
          </p:cNvPr>
          <p:cNvSpPr txBox="1"/>
          <p:nvPr/>
        </p:nvSpPr>
        <p:spPr>
          <a:xfrm>
            <a:off x="2940542" y="2566923"/>
            <a:ext cx="26899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등록 태양광 발전설비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주택</a:t>
            </a:r>
            <a:r>
              <a:rPr lang="en-US" altLang="ko-KR" sz="11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5227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92AF7-FA8F-270B-A2A3-EF9CA4B14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5F033F9-0D98-C617-D20F-E7BAC0C8505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A734D-0740-56A8-8804-87B54A3C18A1}"/>
              </a:ext>
            </a:extLst>
          </p:cNvPr>
          <p:cNvSpPr txBox="1"/>
          <p:nvPr/>
        </p:nvSpPr>
        <p:spPr>
          <a:xfrm>
            <a:off x="2068948" y="1056101"/>
            <a:ext cx="2423668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태양광 </a:t>
            </a:r>
            <a:r>
              <a:rPr lang="ko-KR" altLang="en-US" sz="800" b="1" dirty="0" err="1"/>
              <a:t>총발전예측량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en-US" altLang="ko-KR" sz="1050" b="1" dirty="0"/>
              <a:t>10,000,000,000 kwh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7A19D0-8857-4DD1-69AA-54BFADB5856C}"/>
              </a:ext>
            </a:extLst>
          </p:cNvPr>
          <p:cNvCxnSpPr/>
          <p:nvPr/>
        </p:nvCxnSpPr>
        <p:spPr>
          <a:xfrm>
            <a:off x="2206614" y="1571010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D1D64E3-CB84-B1D3-025D-ED2C5DE7D818}"/>
              </a:ext>
            </a:extLst>
          </p:cNvPr>
          <p:cNvCxnSpPr/>
          <p:nvPr/>
        </p:nvCxnSpPr>
        <p:spPr>
          <a:xfrm>
            <a:off x="2242173" y="2191344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F4E0E8-53A5-D349-7DE6-C935DB534E62}"/>
              </a:ext>
            </a:extLst>
          </p:cNvPr>
          <p:cNvSpPr txBox="1"/>
          <p:nvPr/>
        </p:nvSpPr>
        <p:spPr>
          <a:xfrm>
            <a:off x="2303894" y="1646096"/>
            <a:ext cx="2002028" cy="478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태양광 패널 면적</a:t>
            </a:r>
            <a:endParaRPr lang="en-US" altLang="ko-KR" sz="1000" b="1" dirty="0"/>
          </a:p>
          <a:p>
            <a:pPr algn="ctr">
              <a:lnSpc>
                <a:spcPct val="150000"/>
              </a:lnSpc>
            </a:pPr>
            <a:r>
              <a:rPr lang="en-US" altLang="ko-KR" sz="1000" b="1" dirty="0"/>
              <a:t>10,000 ha</a:t>
            </a:r>
            <a:endParaRPr lang="en-US" altLang="ko-KR" sz="8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355A364-E432-164C-5455-14B6F595B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7" y="981967"/>
            <a:ext cx="1788227" cy="57566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97F5FD-CB44-4100-5C8E-949C90E66445}"/>
              </a:ext>
            </a:extLst>
          </p:cNvPr>
          <p:cNvSpPr txBox="1"/>
          <p:nvPr/>
        </p:nvSpPr>
        <p:spPr>
          <a:xfrm>
            <a:off x="2279768" y="2255800"/>
            <a:ext cx="2002028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태양광 </a:t>
            </a:r>
            <a:r>
              <a:rPr lang="ko-KR" altLang="en-US" sz="800" b="1" dirty="0" err="1"/>
              <a:t>총발전예측량</a:t>
            </a:r>
            <a:endParaRPr lang="en-US" altLang="ko-KR" sz="1000" b="1" dirty="0"/>
          </a:p>
          <a:p>
            <a:pPr algn="ctr">
              <a:lnSpc>
                <a:spcPct val="150000"/>
              </a:lnSpc>
            </a:pPr>
            <a:r>
              <a:rPr lang="ko-KR" altLang="en-US" sz="700" b="1" dirty="0"/>
              <a:t>경기도내    </a:t>
            </a:r>
            <a:r>
              <a:rPr lang="en-US" altLang="ko-KR" sz="1100" b="1" dirty="0"/>
              <a:t>15</a:t>
            </a:r>
            <a:r>
              <a:rPr lang="ko-KR" altLang="en-US" sz="1100" b="1" dirty="0"/>
              <a:t>위</a:t>
            </a:r>
            <a:endParaRPr lang="en-US" altLang="ko-KR" sz="1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7F51F0-B210-7648-8466-1ED15D18F007}"/>
              </a:ext>
            </a:extLst>
          </p:cNvPr>
          <p:cNvSpPr txBox="1"/>
          <p:nvPr/>
        </p:nvSpPr>
        <p:spPr>
          <a:xfrm>
            <a:off x="2352830" y="3135586"/>
            <a:ext cx="3906184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# 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: 00</a:t>
            </a:r>
            <a:r>
              <a:rPr lang="ko-KR" altLang="en-US" sz="1000" b="1" dirty="0"/>
              <a:t>시</a:t>
            </a:r>
            <a:r>
              <a:rPr lang="en-US" altLang="ko-KR" sz="1000" b="1" dirty="0"/>
              <a:t>, 00</a:t>
            </a:r>
            <a:r>
              <a:rPr lang="ko-KR" altLang="en-US" sz="1000" b="1" dirty="0"/>
              <a:t>읍 태양광 발전시설 </a:t>
            </a:r>
            <a:r>
              <a:rPr lang="ko-KR" altLang="en-US" sz="1000" b="1" dirty="0" err="1"/>
              <a:t>연간발전예측량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#</a:t>
            </a:r>
            <a:r>
              <a:rPr lang="ko-KR" altLang="en-US" sz="1000" b="1" dirty="0"/>
              <a:t>그래프 </a:t>
            </a:r>
            <a:r>
              <a:rPr lang="en-US" altLang="ko-KR" sz="1000" b="1" dirty="0"/>
              <a:t>4</a:t>
            </a:r>
            <a:r>
              <a:rPr lang="ko-KR" altLang="en-US" sz="1000" b="1" dirty="0"/>
              <a:t>개</a:t>
            </a:r>
            <a:r>
              <a:rPr lang="en-US" altLang="ko-KR" sz="1000" b="1" dirty="0"/>
              <a:t>: </a:t>
            </a:r>
            <a:r>
              <a:rPr lang="ko-KR" altLang="en-US" sz="1000" b="1" dirty="0" err="1"/>
              <a:t>총발전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등록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사업자</a:t>
            </a:r>
            <a:r>
              <a:rPr lang="en-US" altLang="ko-KR" sz="1000" b="1" dirty="0"/>
              <a:t>), </a:t>
            </a:r>
            <a:r>
              <a:rPr lang="ko-KR" altLang="en-US" sz="1000" b="1" dirty="0"/>
              <a:t>등록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주택</a:t>
            </a:r>
            <a:r>
              <a:rPr lang="en-US" altLang="ko-KR" sz="1000" b="1" dirty="0"/>
              <a:t>), </a:t>
            </a:r>
            <a:r>
              <a:rPr lang="ko-KR" altLang="en-US" sz="1000" b="1" dirty="0"/>
              <a:t>미등록</a:t>
            </a:r>
            <a:endParaRPr lang="en-US" altLang="ko-KR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9C29EF-433A-B3F9-66F4-DBBCF4920132}"/>
              </a:ext>
            </a:extLst>
          </p:cNvPr>
          <p:cNvSpPr txBox="1"/>
          <p:nvPr/>
        </p:nvSpPr>
        <p:spPr>
          <a:xfrm>
            <a:off x="2242173" y="4968140"/>
            <a:ext cx="3906184" cy="121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# 00</a:t>
            </a:r>
            <a:r>
              <a:rPr lang="ko-KR" altLang="en-US" sz="1000" b="1" dirty="0"/>
              <a:t>시 </a:t>
            </a:r>
            <a:r>
              <a:rPr lang="en-US" altLang="ko-KR" sz="1000" b="1" dirty="0"/>
              <a:t>/ 00</a:t>
            </a:r>
            <a:r>
              <a:rPr lang="ko-KR" altLang="en-US" sz="1000" b="1" dirty="0"/>
              <a:t>읍 태양광 발전설비 효과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연간</a:t>
            </a:r>
            <a:r>
              <a:rPr lang="en-US" altLang="ko-KR" sz="1000" b="1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# </a:t>
            </a:r>
            <a:r>
              <a:rPr lang="ko-KR" altLang="en-US" sz="1000" b="1" dirty="0" err="1"/>
              <a:t>수목식재</a:t>
            </a:r>
            <a:r>
              <a:rPr lang="ko-KR" altLang="en-US" sz="1000" b="1" dirty="0"/>
              <a:t> 효과로 계산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소나무기준</a:t>
            </a:r>
            <a:r>
              <a:rPr lang="en-US" altLang="ko-KR" sz="1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# </a:t>
            </a:r>
            <a:r>
              <a:rPr lang="ko-KR" altLang="en-US" sz="1000" b="1" dirty="0"/>
              <a:t>석유대체 효과로 계산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endParaRPr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1769123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86911-A7DE-2284-5DE2-047945EBA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416E90E-67D3-6D32-872B-7FBC3DA59A8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016BF8-D008-BBEA-88E7-7E0E5EF71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3" y="1628570"/>
            <a:ext cx="3421857" cy="2462909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5CA55FA-F634-C0CD-8166-6483D3B16059}"/>
              </a:ext>
            </a:extLst>
          </p:cNvPr>
          <p:cNvCxnSpPr/>
          <p:nvPr/>
        </p:nvCxnSpPr>
        <p:spPr>
          <a:xfrm>
            <a:off x="452120" y="1874520"/>
            <a:ext cx="3175000" cy="406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0515699-C49B-A24C-49F4-BB31A1768FAB}"/>
              </a:ext>
            </a:extLst>
          </p:cNvPr>
          <p:cNvCxnSpPr>
            <a:cxnSpLocks/>
          </p:cNvCxnSpPr>
          <p:nvPr/>
        </p:nvCxnSpPr>
        <p:spPr>
          <a:xfrm flipV="1">
            <a:off x="452120" y="1935480"/>
            <a:ext cx="3078480" cy="279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77A5F7F-6DE2-D780-01B5-B972FDEE4C9D}"/>
              </a:ext>
            </a:extLst>
          </p:cNvPr>
          <p:cNvSpPr txBox="1"/>
          <p:nvPr/>
        </p:nvSpPr>
        <p:spPr>
          <a:xfrm>
            <a:off x="1539240" y="1901333"/>
            <a:ext cx="802640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/>
              <a:t>삭제</a:t>
            </a:r>
            <a:endParaRPr lang="en-US" altLang="ko-KR" sz="1100" b="1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661791-FDF0-E77D-74C2-DFB711FE4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633713"/>
              </p:ext>
            </p:extLst>
          </p:nvPr>
        </p:nvGraphicFramePr>
        <p:xfrm>
          <a:off x="6667337" y="1977459"/>
          <a:ext cx="337312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2480">
                  <a:extLst>
                    <a:ext uri="{9D8B030D-6E8A-4147-A177-3AD203B41FA5}">
                      <a16:colId xmlns:a16="http://schemas.microsoft.com/office/drawing/2014/main" val="2232365070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1189682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/>
                        <a:t>총발전예측량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36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등록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사업자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39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등록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주택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42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미등록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94362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F3285AC-9B5F-9AE7-48B1-EFD6D460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68" y="1546773"/>
            <a:ext cx="1977299" cy="224290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30E8B71-EF02-6B57-C6F4-29C4955661FE}"/>
              </a:ext>
            </a:extLst>
          </p:cNvPr>
          <p:cNvSpPr/>
          <p:nvPr/>
        </p:nvSpPr>
        <p:spPr>
          <a:xfrm>
            <a:off x="6187673" y="2862477"/>
            <a:ext cx="259080" cy="218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088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F7A23-432F-9864-D243-6C5BD01C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B82508-24F0-5944-1AAA-9F4A37873AEA}"/>
              </a:ext>
            </a:extLst>
          </p:cNvPr>
          <p:cNvSpPr txBox="1"/>
          <p:nvPr/>
        </p:nvSpPr>
        <p:spPr>
          <a:xfrm>
            <a:off x="1912839" y="3724810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66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6B1BB-67B8-6748-BB5A-B7B9022D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C994D2-A501-E069-9CB7-2B927829C0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6B13AD-0D8B-743F-6AB1-EE11264181CD}"/>
              </a:ext>
            </a:extLst>
          </p:cNvPr>
          <p:cNvSpPr/>
          <p:nvPr/>
        </p:nvSpPr>
        <p:spPr>
          <a:xfrm>
            <a:off x="623959" y="1606174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79D2C-D220-B47F-243E-EF504CE5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02" y="1676973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707D48-E33E-453B-0630-EAD69328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67" y="1699943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D1EC4-B282-BF61-327E-1495AF72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462" y="1676973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301DD3-852F-67E5-CCCC-D623E3E9E126}"/>
              </a:ext>
            </a:extLst>
          </p:cNvPr>
          <p:cNvCxnSpPr/>
          <p:nvPr/>
        </p:nvCxnSpPr>
        <p:spPr>
          <a:xfrm>
            <a:off x="1732802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961FD3-B802-CA43-8D80-004B563E4757}"/>
              </a:ext>
            </a:extLst>
          </p:cNvPr>
          <p:cNvGrpSpPr/>
          <p:nvPr/>
        </p:nvGrpSpPr>
        <p:grpSpPr>
          <a:xfrm>
            <a:off x="1766536" y="2760889"/>
            <a:ext cx="1966573" cy="821999"/>
            <a:chOff x="8634546" y="1437155"/>
            <a:chExt cx="3746144" cy="7716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AF9F52-CC66-F765-5B88-A493C394B7D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xx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%</a:t>
              </a:r>
              <a:endParaRPr lang="ko-KR" altLang="en-US" sz="105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FAC71-2597-17D9-F0C3-39642E158E55}"/>
                </a:ext>
              </a:extLst>
            </p:cNvPr>
            <p:cNvSpPr txBox="1"/>
            <p:nvPr/>
          </p:nvSpPr>
          <p:spPr>
            <a:xfrm>
              <a:off x="8634546" y="1688737"/>
              <a:ext cx="3746144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 비율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경기도 전체 가구수</a:t>
              </a:r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: 5,722,843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가구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89EA8A-AD9D-EBA7-0569-ABEE208993FA}"/>
              </a:ext>
            </a:extLst>
          </p:cNvPr>
          <p:cNvCxnSpPr/>
          <p:nvPr/>
        </p:nvCxnSpPr>
        <p:spPr>
          <a:xfrm>
            <a:off x="3812308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A17FB0-5634-30B0-3601-7AD8CE0E3510}"/>
              </a:ext>
            </a:extLst>
          </p:cNvPr>
          <p:cNvGrpSpPr/>
          <p:nvPr/>
        </p:nvGrpSpPr>
        <p:grpSpPr>
          <a:xfrm>
            <a:off x="3846042" y="2760890"/>
            <a:ext cx="1742085" cy="668110"/>
            <a:chOff x="8634546" y="1437155"/>
            <a:chExt cx="3451519" cy="62717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64E968-F6BB-11FD-86F5-2D1922240B95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165C78-A590-934B-D751-54D026359C36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하절기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7D8C6E0-EED9-941D-E90D-433F168E9435}"/>
              </a:ext>
            </a:extLst>
          </p:cNvPr>
          <p:cNvCxnSpPr/>
          <p:nvPr/>
        </p:nvCxnSpPr>
        <p:spPr>
          <a:xfrm>
            <a:off x="5821995" y="277753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6450CE7-483A-A66C-1FBD-0D9CA444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05" y="1699943"/>
            <a:ext cx="1492327" cy="596931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7F51C1-C3A1-17B6-68ED-EADF3D5291C4}"/>
              </a:ext>
            </a:extLst>
          </p:cNvPr>
          <p:cNvCxnSpPr/>
          <p:nvPr/>
        </p:nvCxnSpPr>
        <p:spPr>
          <a:xfrm>
            <a:off x="7877146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EE39F1-F392-6CD3-7437-2CBE0F0ED140}"/>
              </a:ext>
            </a:extLst>
          </p:cNvPr>
          <p:cNvGrpSpPr/>
          <p:nvPr/>
        </p:nvGrpSpPr>
        <p:grpSpPr>
          <a:xfrm>
            <a:off x="7910880" y="2760890"/>
            <a:ext cx="2109419" cy="821998"/>
            <a:chOff x="8634546" y="1437155"/>
            <a:chExt cx="3451519" cy="7716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0A2499-3C2F-7447-35E0-77675AB62C6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11.2%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D33F67-A051-A921-455E-3B0CC1C875BE}"/>
                </a:ext>
              </a:extLst>
            </p:cNvPr>
            <p:cNvSpPr txBox="1"/>
            <p:nvPr/>
          </p:nvSpPr>
          <p:spPr>
            <a:xfrm>
              <a:off x="8634548" y="1688736"/>
              <a:ext cx="3238830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F9B8A-60C7-42A3-613C-2465448F934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1D69C1-A5B2-3F02-81D0-C3AA3A18780C}"/>
              </a:ext>
            </a:extLst>
          </p:cNvPr>
          <p:cNvGrpSpPr/>
          <p:nvPr/>
        </p:nvGrpSpPr>
        <p:grpSpPr>
          <a:xfrm>
            <a:off x="5910575" y="2760890"/>
            <a:ext cx="1742085" cy="668110"/>
            <a:chOff x="8634546" y="1437155"/>
            <a:chExt cx="3451519" cy="62717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9A35B8-D2D7-02F6-F962-450EC607C98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007F53-906D-AD6D-3F90-22B653B5FFEE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동절기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34" name="말풍선: 사각형 33">
            <a:extLst>
              <a:ext uri="{FF2B5EF4-FFF2-40B4-BE49-F238E27FC236}">
                <a16:creationId xmlns:a16="http://schemas.microsoft.com/office/drawing/2014/main" id="{2EB24545-DAE6-87A0-E044-9CF0FFFCBB12}"/>
              </a:ext>
            </a:extLst>
          </p:cNvPr>
          <p:cNvSpPr/>
          <p:nvPr/>
        </p:nvSpPr>
        <p:spPr>
          <a:xfrm>
            <a:off x="3452429" y="3864044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가구당 바우처 </a:t>
            </a:r>
            <a:r>
              <a:rPr lang="ko-KR" altLang="en-US" sz="1100" dirty="0" err="1">
                <a:solidFill>
                  <a:schemeClr val="tx1"/>
                </a:solidFill>
              </a:rPr>
              <a:t>발급액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 err="1">
                <a:solidFill>
                  <a:schemeClr val="tx1"/>
                </a:solidFill>
              </a:rPr>
              <a:t>하절기</a:t>
            </a:r>
            <a:r>
              <a:rPr lang="en-US" altLang="ko-KR" sz="1100" dirty="0">
                <a:solidFill>
                  <a:schemeClr val="tx1"/>
                </a:solidFill>
              </a:rPr>
              <a:t>)= B/A</a:t>
            </a:r>
          </a:p>
        </p:txBody>
      </p:sp>
      <p:sp>
        <p:nvSpPr>
          <p:cNvPr id="35" name="말풍선: 사각형 34">
            <a:extLst>
              <a:ext uri="{FF2B5EF4-FFF2-40B4-BE49-F238E27FC236}">
                <a16:creationId xmlns:a16="http://schemas.microsoft.com/office/drawing/2014/main" id="{471C44BB-E6CA-2051-1FE8-10A47FB58247}"/>
              </a:ext>
            </a:extLst>
          </p:cNvPr>
          <p:cNvSpPr/>
          <p:nvPr/>
        </p:nvSpPr>
        <p:spPr>
          <a:xfrm>
            <a:off x="640712" y="3940260"/>
            <a:ext cx="1646232" cy="3832140"/>
          </a:xfrm>
          <a:prstGeom prst="wedgeRectCallout">
            <a:avLst>
              <a:gd name="adj1" fmla="val 34718"/>
              <a:gd name="adj2" fmla="val -5897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발급가구 비율 </a:t>
            </a:r>
            <a:r>
              <a:rPr lang="en-US" altLang="ko-KR" sz="1100" dirty="0">
                <a:solidFill>
                  <a:schemeClr val="tx1"/>
                </a:solidFill>
              </a:rPr>
              <a:t>= </a:t>
            </a:r>
            <a:r>
              <a:rPr lang="ko-KR" altLang="en-US" sz="1100" dirty="0">
                <a:solidFill>
                  <a:schemeClr val="tx1"/>
                </a:solidFill>
              </a:rPr>
              <a:t>바우처 </a:t>
            </a:r>
            <a:r>
              <a:rPr lang="ko-KR" altLang="en-US" sz="1100" dirty="0" err="1">
                <a:solidFill>
                  <a:schemeClr val="tx1"/>
                </a:solidFill>
              </a:rPr>
              <a:t>발급가구수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경기도 전체 가구수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 바우처 </a:t>
            </a:r>
            <a:r>
              <a:rPr lang="ko-KR" altLang="en-US" sz="1100" dirty="0" err="1">
                <a:solidFill>
                  <a:schemeClr val="tx1"/>
                </a:solidFill>
              </a:rPr>
              <a:t>발급가구수는</a:t>
            </a:r>
            <a:r>
              <a:rPr lang="ko-KR" altLang="en-US" sz="1100" dirty="0">
                <a:solidFill>
                  <a:schemeClr val="tx1"/>
                </a:solidFill>
              </a:rPr>
              <a:t> 제가 </a:t>
            </a:r>
            <a:r>
              <a:rPr lang="ko-KR" altLang="en-US" sz="1100" dirty="0" err="1">
                <a:solidFill>
                  <a:schemeClr val="tx1"/>
                </a:solidFill>
              </a:rPr>
              <a:t>보내드렸던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</a:rPr>
              <a:t>rawData</a:t>
            </a:r>
            <a:r>
              <a:rPr lang="ko-KR" altLang="en-US" sz="1100" dirty="0">
                <a:solidFill>
                  <a:schemeClr val="tx1"/>
                </a:solidFill>
              </a:rPr>
              <a:t>에서 확인 가능합니다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경기도 전체 가구수는 아래링크에 있습니다</a:t>
            </a:r>
            <a:r>
              <a:rPr lang="en-US" altLang="ko-KR" sz="1100" dirty="0">
                <a:solidFill>
                  <a:schemeClr val="tx1"/>
                </a:solidFill>
              </a:rPr>
              <a:t> (</a:t>
            </a:r>
            <a:r>
              <a:rPr lang="ko-KR" altLang="en-US" sz="1100" dirty="0">
                <a:solidFill>
                  <a:schemeClr val="tx1"/>
                </a:solidFill>
              </a:rPr>
              <a:t>전에 알려드린 것과 같습니다</a:t>
            </a:r>
            <a:r>
              <a:rPr lang="en-US" altLang="ko-KR" sz="1100" dirty="0">
                <a:solidFill>
                  <a:schemeClr val="tx1"/>
                </a:solidFill>
              </a:rPr>
              <a:t>.)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hlinkClick r:id="rId5"/>
              </a:rPr>
              <a:t>https://kosis.kr/statHtml/statHtml.do?sso=ok&amp;returnurl=https%3A%2F%2Fkosis.kr%3A443%2FstatHtml%2FstatHtml.do%3Fconn_path%3DI3%26tblId%3DDT_1IN1502%26orgId%3D101%26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71605CAA-EBF3-2F03-AD81-578481C44F65}"/>
              </a:ext>
            </a:extLst>
          </p:cNvPr>
          <p:cNvSpPr/>
          <p:nvPr/>
        </p:nvSpPr>
        <p:spPr>
          <a:xfrm>
            <a:off x="5424534" y="3864044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가구당 바우처 </a:t>
            </a:r>
            <a:r>
              <a:rPr lang="ko-KR" altLang="en-US" sz="1100" dirty="0" err="1">
                <a:solidFill>
                  <a:schemeClr val="tx1"/>
                </a:solidFill>
              </a:rPr>
              <a:t>발급액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동절기</a:t>
            </a:r>
            <a:r>
              <a:rPr lang="en-US" altLang="ko-KR" sz="1100" dirty="0">
                <a:solidFill>
                  <a:schemeClr val="tx1"/>
                </a:solidFill>
              </a:rPr>
              <a:t>)= C/A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1B5752D-D3ED-D8A1-881D-991F168F7E66}"/>
              </a:ext>
            </a:extLst>
          </p:cNvPr>
          <p:cNvGrpSpPr/>
          <p:nvPr/>
        </p:nvGrpSpPr>
        <p:grpSpPr>
          <a:xfrm>
            <a:off x="5150994" y="5580509"/>
            <a:ext cx="3389813" cy="1344166"/>
            <a:chOff x="3680953" y="5158057"/>
            <a:chExt cx="3389813" cy="1344166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7DD3F9B-C240-D7A9-D8A2-A6F8CBE8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90790"/>
            <a:stretch/>
          </p:blipFill>
          <p:spPr>
            <a:xfrm>
              <a:off x="3680953" y="5158057"/>
              <a:ext cx="1122862" cy="1344166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BAB8F97-B43F-68CE-1A90-BBA418291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2257" r="19149"/>
            <a:stretch/>
          </p:blipFill>
          <p:spPr>
            <a:xfrm>
              <a:off x="4803815" y="5158057"/>
              <a:ext cx="2266951" cy="1344166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C594605-5605-F50A-4E2A-EC97F41A9ABF}"/>
              </a:ext>
            </a:extLst>
          </p:cNvPr>
          <p:cNvSpPr/>
          <p:nvPr/>
        </p:nvSpPr>
        <p:spPr>
          <a:xfrm>
            <a:off x="6273855" y="5856120"/>
            <a:ext cx="2266951" cy="37323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말풍선: 사각형 53">
            <a:extLst>
              <a:ext uri="{FF2B5EF4-FFF2-40B4-BE49-F238E27FC236}">
                <a16:creationId xmlns:a16="http://schemas.microsoft.com/office/drawing/2014/main" id="{FD3FC0F9-2ACC-5D4D-1D0A-08B789BEA93C}"/>
              </a:ext>
            </a:extLst>
          </p:cNvPr>
          <p:cNvSpPr/>
          <p:nvPr/>
        </p:nvSpPr>
        <p:spPr>
          <a:xfrm>
            <a:off x="3243076" y="6313320"/>
            <a:ext cx="1646232" cy="479340"/>
          </a:xfrm>
          <a:prstGeom prst="wedgeRectCallout">
            <a:avLst>
              <a:gd name="adj1" fmla="val 68855"/>
              <a:gd name="adj2" fmla="val -11281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제가 </a:t>
            </a:r>
            <a:r>
              <a:rPr lang="ko-KR" altLang="en-US" sz="1100" dirty="0" err="1">
                <a:solidFill>
                  <a:schemeClr val="tx1"/>
                </a:solidFill>
              </a:rPr>
              <a:t>보내드렸던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</a:rPr>
              <a:t>rawData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6D2940-355E-C1C8-942C-2115D7484CD0}"/>
              </a:ext>
            </a:extLst>
          </p:cNvPr>
          <p:cNvSpPr/>
          <p:nvPr/>
        </p:nvSpPr>
        <p:spPr>
          <a:xfrm>
            <a:off x="6247650" y="5914064"/>
            <a:ext cx="790614" cy="521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A</a:t>
            </a:r>
            <a:endParaRPr lang="ko-KR" alt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1C6015-77EC-123D-67B1-6276EF12AA27}"/>
              </a:ext>
            </a:extLst>
          </p:cNvPr>
          <p:cNvSpPr/>
          <p:nvPr/>
        </p:nvSpPr>
        <p:spPr>
          <a:xfrm>
            <a:off x="6932891" y="5914064"/>
            <a:ext cx="790614" cy="521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B</a:t>
            </a:r>
            <a:endParaRPr lang="ko-KR" alt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378E546-544F-C1AD-02BD-A0BCEFE488F0}"/>
              </a:ext>
            </a:extLst>
          </p:cNvPr>
          <p:cNvSpPr/>
          <p:nvPr/>
        </p:nvSpPr>
        <p:spPr>
          <a:xfrm>
            <a:off x="7697299" y="5914064"/>
            <a:ext cx="790614" cy="521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C</a:t>
            </a:r>
            <a:endParaRPr lang="ko-KR" alt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008AD615-8BEB-1CB8-D133-EB69F4002DB4}"/>
              </a:ext>
            </a:extLst>
          </p:cNvPr>
          <p:cNvCxnSpPr>
            <a:cxnSpLocks/>
            <a:stCxn id="34" idx="2"/>
            <a:endCxn id="52" idx="0"/>
          </p:cNvCxnSpPr>
          <p:nvPr/>
        </p:nvCxnSpPr>
        <p:spPr>
          <a:xfrm rot="16200000" flipH="1">
            <a:off x="5316602" y="3489778"/>
            <a:ext cx="1049673" cy="31317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8151CA2-0CB4-4A81-1D1E-82D374F7E378}"/>
              </a:ext>
            </a:extLst>
          </p:cNvPr>
          <p:cNvCxnSpPr>
            <a:cxnSpLocks/>
            <a:stCxn id="38" idx="2"/>
            <a:endCxn id="52" idx="0"/>
          </p:cNvCxnSpPr>
          <p:nvPr/>
        </p:nvCxnSpPr>
        <p:spPr>
          <a:xfrm rot="16200000" flipH="1">
            <a:off x="6302655" y="4475831"/>
            <a:ext cx="1049673" cy="11596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말풍선: 사각형 77">
            <a:extLst>
              <a:ext uri="{FF2B5EF4-FFF2-40B4-BE49-F238E27FC236}">
                <a16:creationId xmlns:a16="http://schemas.microsoft.com/office/drawing/2014/main" id="{8B8E2011-7E2D-7E99-F54C-11C54B62160F}"/>
              </a:ext>
            </a:extLst>
          </p:cNvPr>
          <p:cNvSpPr/>
          <p:nvPr/>
        </p:nvSpPr>
        <p:spPr>
          <a:xfrm>
            <a:off x="8142473" y="3864044"/>
            <a:ext cx="1646232" cy="138778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A</a:t>
            </a:r>
            <a:r>
              <a:rPr lang="ko-KR" altLang="en-US" sz="1100" dirty="0">
                <a:solidFill>
                  <a:schemeClr val="tx1"/>
                </a:solidFill>
              </a:rPr>
              <a:t>의 증가율 구하면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증가율 구하는 공식은 앞선 슬라이드에서 </a:t>
            </a:r>
            <a:r>
              <a:rPr lang="ko-KR" altLang="en-US" sz="1100" dirty="0" err="1">
                <a:solidFill>
                  <a:schemeClr val="tx1"/>
                </a:solidFill>
              </a:rPr>
              <a:t>설명한것</a:t>
            </a:r>
            <a:r>
              <a:rPr lang="ko-KR" altLang="en-US" sz="1100" dirty="0">
                <a:solidFill>
                  <a:schemeClr val="tx1"/>
                </a:solidFill>
              </a:rPr>
              <a:t> 참고해주시면 됩니다</a:t>
            </a:r>
            <a:r>
              <a:rPr lang="en-US" altLang="ko-KR" sz="1100" dirty="0">
                <a:solidFill>
                  <a:schemeClr val="tx1"/>
                </a:solidFill>
              </a:rPr>
              <a:t>.)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F7C8FC0-F0AF-5775-3AAC-5502BF46A8E9}"/>
              </a:ext>
            </a:extLst>
          </p:cNvPr>
          <p:cNvCxnSpPr>
            <a:cxnSpLocks/>
            <a:stCxn id="78" idx="2"/>
            <a:endCxn id="52" idx="0"/>
          </p:cNvCxnSpPr>
          <p:nvPr/>
        </p:nvCxnSpPr>
        <p:spPr>
          <a:xfrm rot="5400000">
            <a:off x="8022120" y="4637039"/>
            <a:ext cx="328683" cy="15582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584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C8D51-522A-09E8-8786-44FEC04F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47B1D85-4306-58C0-082B-F06D2789E9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A0B39-5E32-2DFF-E54C-AA3245E7C0C2}"/>
              </a:ext>
            </a:extLst>
          </p:cNvPr>
          <p:cNvSpPr txBox="1"/>
          <p:nvPr/>
        </p:nvSpPr>
        <p:spPr>
          <a:xfrm>
            <a:off x="932417" y="1999603"/>
            <a:ext cx="4450381" cy="321197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경기도 태양광 발전설비 현황</a:t>
            </a: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 err="1"/>
              <a:t>에너지바우처</a:t>
            </a:r>
            <a:r>
              <a:rPr lang="ko-KR" altLang="en-US" sz="1050" dirty="0"/>
              <a:t> 제도는 한국에너지공단이 운영하는 에너지 복지 제도입니다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국민모두가 시원한 여름과 따뜻한 겨울을 보낼 수 있도록 저소득 가구 중 에너지사용에 어려움이 있는 계층에 </a:t>
            </a:r>
            <a:r>
              <a:rPr lang="ko-KR" altLang="en-US" sz="1050" dirty="0" err="1"/>
              <a:t>에너지바우처</a:t>
            </a:r>
            <a:r>
              <a:rPr lang="en-US" altLang="ko-KR" sz="1050" dirty="0"/>
              <a:t>(</a:t>
            </a:r>
            <a:r>
              <a:rPr lang="ko-KR" altLang="en-US" sz="1050" dirty="0"/>
              <a:t>이용권</a:t>
            </a:r>
            <a:r>
              <a:rPr lang="en-US" altLang="ko-KR" sz="1050" dirty="0"/>
              <a:t>)</a:t>
            </a:r>
            <a:r>
              <a:rPr lang="ko-KR" altLang="en-US" sz="1050" dirty="0"/>
              <a:t>를 지급하여</a:t>
            </a:r>
            <a:r>
              <a:rPr lang="en-US" altLang="ko-KR" sz="1050" dirty="0"/>
              <a:t>, </a:t>
            </a:r>
            <a:r>
              <a:rPr lang="ko-KR" altLang="en-US" sz="1050" dirty="0"/>
              <a:t>전기</a:t>
            </a:r>
            <a:r>
              <a:rPr lang="en-US" altLang="ko-KR" sz="1050" dirty="0"/>
              <a:t>, </a:t>
            </a:r>
            <a:r>
              <a:rPr lang="ko-KR" altLang="en-US" sz="1050" dirty="0"/>
              <a:t>도시가스</a:t>
            </a:r>
            <a:r>
              <a:rPr lang="en-US" altLang="ko-KR" sz="1050" dirty="0"/>
              <a:t>, </a:t>
            </a:r>
            <a:r>
              <a:rPr lang="ko-KR" altLang="en-US" sz="1050" dirty="0"/>
              <a:t>지역난방</a:t>
            </a:r>
            <a:r>
              <a:rPr lang="en-US" altLang="ko-KR" sz="1050" dirty="0"/>
              <a:t>, </a:t>
            </a:r>
            <a:r>
              <a:rPr lang="ko-KR" altLang="en-US" sz="1050" dirty="0"/>
              <a:t>등유</a:t>
            </a:r>
            <a:r>
              <a:rPr lang="en-US" altLang="ko-KR" sz="1050" dirty="0"/>
              <a:t>, LPG, </a:t>
            </a:r>
            <a:r>
              <a:rPr lang="ko-KR" altLang="en-US" sz="1050" dirty="0"/>
              <a:t>연탄을 구입할 수 있게 지원하는 제도</a:t>
            </a:r>
            <a:r>
              <a:rPr lang="en-US" altLang="ko-KR" sz="1050" dirty="0"/>
              <a:t> </a:t>
            </a:r>
            <a:r>
              <a:rPr lang="ko-KR" altLang="en-US" sz="1050" dirty="0"/>
              <a:t>입니다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여름철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en-US" altLang="ko-KR" sz="1050" dirty="0"/>
              <a:t>'</a:t>
            </a:r>
            <a:r>
              <a:rPr lang="ko-KR" altLang="en-US" sz="1050" dirty="0" err="1"/>
              <a:t>요금차감</a:t>
            </a:r>
            <a:r>
              <a:rPr lang="en-US" altLang="ko-KR" sz="1050" dirty="0"/>
              <a:t>' </a:t>
            </a:r>
            <a:r>
              <a:rPr lang="ko-KR" altLang="en-US" sz="1050" dirty="0"/>
              <a:t>방식으로 전기 에너지원만 신청할 수 </a:t>
            </a:r>
            <a:r>
              <a:rPr lang="ko-KR" altLang="en-US" sz="1050" dirty="0" err="1"/>
              <a:t>있습으며</a:t>
            </a:r>
            <a:r>
              <a:rPr lang="en-US" altLang="ko-KR" sz="1050" dirty="0"/>
              <a:t>, </a:t>
            </a:r>
            <a:r>
              <a:rPr lang="ko-KR" altLang="en-US" sz="1050" dirty="0"/>
              <a:t>겨울철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요금차감과</a:t>
            </a:r>
            <a:r>
              <a:rPr lang="ko-KR" altLang="en-US" sz="1050" dirty="0"/>
              <a:t> </a:t>
            </a:r>
            <a:r>
              <a:rPr lang="ko-KR" altLang="en-US" sz="1050" dirty="0" err="1"/>
              <a:t>국민행복카트</a:t>
            </a:r>
            <a:r>
              <a:rPr lang="ko-KR" altLang="en-US" sz="1050" dirty="0"/>
              <a:t> 방식을 선택하여 신청할 수 있습니다</a:t>
            </a:r>
            <a:endParaRPr lang="en-US" altLang="ko-KR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235C3-87A8-A833-B4E9-D9715F826532}"/>
              </a:ext>
            </a:extLst>
          </p:cNvPr>
          <p:cNvSpPr txBox="1"/>
          <p:nvPr/>
        </p:nvSpPr>
        <p:spPr>
          <a:xfrm>
            <a:off x="7071961" y="3094873"/>
            <a:ext cx="366766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800" b="1" dirty="0"/>
              <a:t>에너지 바우처 바로가기</a:t>
            </a:r>
            <a:endParaRPr lang="en-US" altLang="ko-KR" sz="18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37B6DD-DB7F-2ABE-3AB5-016750B96B0B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826041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4AD30-A8F0-666D-B2BF-29D03EC1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966DE73-703C-A148-3979-27D27670CFB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01F9C7-6CC7-E6F3-747C-7774A9FC7B55}"/>
              </a:ext>
            </a:extLst>
          </p:cNvPr>
          <p:cNvSpPr/>
          <p:nvPr/>
        </p:nvSpPr>
        <p:spPr>
          <a:xfrm>
            <a:off x="5364782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893451-9ED2-D259-BBD4-5FB4C8C401A6}"/>
              </a:ext>
            </a:extLst>
          </p:cNvPr>
          <p:cNvSpPr/>
          <p:nvPr/>
        </p:nvSpPr>
        <p:spPr>
          <a:xfrm>
            <a:off x="7417301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FECBEE-53D1-8962-6FCB-DC08F4EDBBB4}"/>
              </a:ext>
            </a:extLst>
          </p:cNvPr>
          <p:cNvSpPr/>
          <p:nvPr/>
        </p:nvSpPr>
        <p:spPr>
          <a:xfrm>
            <a:off x="9614714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3C4E84-333B-3D17-586F-23AD3D926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62" y="1645991"/>
            <a:ext cx="3333305" cy="23446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1D5555-F866-2FF2-5C77-72980F53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8" y="4253869"/>
            <a:ext cx="4787011" cy="228971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C7E8A0E-45DA-2E29-409D-199B8D055C36}"/>
              </a:ext>
            </a:extLst>
          </p:cNvPr>
          <p:cNvSpPr/>
          <p:nvPr/>
        </p:nvSpPr>
        <p:spPr>
          <a:xfrm>
            <a:off x="6716110" y="68150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713A3BC-8A5A-6ED6-F78A-3FDF2D816E36}"/>
              </a:ext>
            </a:extLst>
          </p:cNvPr>
          <p:cNvSpPr/>
          <p:nvPr/>
        </p:nvSpPr>
        <p:spPr>
          <a:xfrm>
            <a:off x="8877489" y="6711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3284D-8183-442F-3010-EBD04194850B}"/>
              </a:ext>
            </a:extLst>
          </p:cNvPr>
          <p:cNvSpPr txBox="1"/>
          <p:nvPr/>
        </p:nvSpPr>
        <p:spPr>
          <a:xfrm>
            <a:off x="3394475" y="2215845"/>
            <a:ext cx="2763086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에너지 바우처 발급현황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동절기</a:t>
            </a:r>
            <a:r>
              <a:rPr lang="en-US" altLang="ko-KR" sz="1100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33855-95CE-0C61-6BE5-B1FE2A35FDBD}"/>
              </a:ext>
            </a:extLst>
          </p:cNvPr>
          <p:cNvSpPr txBox="1"/>
          <p:nvPr/>
        </p:nvSpPr>
        <p:spPr>
          <a:xfrm>
            <a:off x="3394475" y="2552314"/>
            <a:ext cx="263421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에너지 바우처 발급현황</a:t>
            </a:r>
            <a:r>
              <a:rPr lang="en-US" altLang="ko-KR" sz="1100" b="1" dirty="0"/>
              <a:t>(</a:t>
            </a:r>
            <a:r>
              <a:rPr lang="ko-KR" altLang="en-US" sz="1100" b="1" dirty="0" err="1"/>
              <a:t>하절기</a:t>
            </a:r>
            <a:r>
              <a:rPr lang="en-US" altLang="ko-KR" sz="1100" b="1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70E66-C5F1-576A-81FA-BBC80F69A18D}"/>
              </a:ext>
            </a:extLst>
          </p:cNvPr>
          <p:cNvSpPr txBox="1"/>
          <p:nvPr/>
        </p:nvSpPr>
        <p:spPr>
          <a:xfrm>
            <a:off x="3467831" y="345529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err="1"/>
              <a:t>발급액</a:t>
            </a:r>
            <a:endParaRPr lang="en-US" altLang="ko-KR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ADE8C-8309-8695-EB26-A9A92E4AB921}"/>
              </a:ext>
            </a:extLst>
          </p:cNvPr>
          <p:cNvSpPr txBox="1"/>
          <p:nvPr/>
        </p:nvSpPr>
        <p:spPr>
          <a:xfrm>
            <a:off x="3467831" y="3791763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발급가구 </a:t>
            </a:r>
            <a:endParaRPr lang="en-US" altLang="ko-KR" sz="1100" b="1" dirty="0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E0FD0FD-3EA7-C178-10A8-911336936777}"/>
              </a:ext>
            </a:extLst>
          </p:cNvPr>
          <p:cNvSpPr/>
          <p:nvPr/>
        </p:nvSpPr>
        <p:spPr>
          <a:xfrm>
            <a:off x="4002032" y="3035989"/>
            <a:ext cx="128534" cy="1434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99E87A-C56C-CCD1-4066-8B934A02D17E}"/>
              </a:ext>
            </a:extLst>
          </p:cNvPr>
          <p:cNvSpPr txBox="1"/>
          <p:nvPr/>
        </p:nvSpPr>
        <p:spPr>
          <a:xfrm>
            <a:off x="5120295" y="-615068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지도가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개</a:t>
            </a:r>
            <a:endParaRPr lang="en-US" altLang="ko-KR" sz="11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150D0D-636D-60E0-8A5A-085D50486523}"/>
              </a:ext>
            </a:extLst>
          </p:cNvPr>
          <p:cNvSpPr/>
          <p:nvPr/>
        </p:nvSpPr>
        <p:spPr>
          <a:xfrm>
            <a:off x="425710" y="4941525"/>
            <a:ext cx="418483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공간정보로 표출이 안되어 있네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83088-70B2-22A9-0D27-820912A0DAE7}"/>
              </a:ext>
            </a:extLst>
          </p:cNvPr>
          <p:cNvSpPr txBox="1"/>
          <p:nvPr/>
        </p:nvSpPr>
        <p:spPr>
          <a:xfrm>
            <a:off x="3870444" y="1143622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지도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870570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E1F31-AE90-4311-AB2B-052922EF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F4376C-A297-0BE3-2089-3176F7ADD942}"/>
              </a:ext>
            </a:extLst>
          </p:cNvPr>
          <p:cNvSpPr/>
          <p:nvPr/>
        </p:nvSpPr>
        <p:spPr>
          <a:xfrm>
            <a:off x="189490" y="1329644"/>
            <a:ext cx="5906510" cy="1908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- 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태양광 적지분석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?</a:t>
            </a:r>
          </a:p>
          <a:p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- 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데이터 제공하는 화면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?</a:t>
            </a:r>
          </a:p>
          <a:p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- 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데이터 기술문서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?</a:t>
            </a:r>
            <a:endParaRPr lang="ko-KR" altLang="en-US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56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85B6-08AE-ACFB-D647-72618DD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55A2F1-B850-7B94-5128-02917BC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419498"/>
            <a:ext cx="3245751" cy="2690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D78FD-C9C7-11C3-36FD-A38B1EE20A1A}"/>
              </a:ext>
            </a:extLst>
          </p:cNvPr>
          <p:cNvSpPr/>
          <p:nvPr/>
        </p:nvSpPr>
        <p:spPr>
          <a:xfrm>
            <a:off x="3810000" y="1214846"/>
            <a:ext cx="8248650" cy="3749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82539-53B0-AA9F-0B0A-676992C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0" y="1456584"/>
            <a:ext cx="1307073" cy="29548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07EE0-D03C-3FF8-4CB7-ADA2E50502B1}"/>
              </a:ext>
            </a:extLst>
          </p:cNvPr>
          <p:cNvCxnSpPr>
            <a:cxnSpLocks/>
          </p:cNvCxnSpPr>
          <p:nvPr/>
        </p:nvCxnSpPr>
        <p:spPr>
          <a:xfrm>
            <a:off x="4323806" y="2011220"/>
            <a:ext cx="0" cy="24040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931867-2345-5813-210F-FDCF8A5B641F}"/>
              </a:ext>
            </a:extLst>
          </p:cNvPr>
          <p:cNvSpPr txBox="1"/>
          <p:nvPr/>
        </p:nvSpPr>
        <p:spPr>
          <a:xfrm>
            <a:off x="4295502" y="1908011"/>
            <a:ext cx="1850571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에너지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8181E-3CC8-49CC-DDBC-6396ABD9F043}"/>
              </a:ext>
            </a:extLst>
          </p:cNvPr>
          <p:cNvSpPr txBox="1"/>
          <p:nvPr/>
        </p:nvSpPr>
        <p:spPr>
          <a:xfrm>
            <a:off x="4391824" y="3097367"/>
            <a:ext cx="3806612" cy="12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경기도의 에너지 수요와 전력 공급을 다양한 시각자료를 통해 직관적으로 이해할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전국 </a:t>
            </a:r>
            <a:r>
              <a:rPr lang="en-US" altLang="ko-KR" sz="700" dirty="0">
                <a:solidFill>
                  <a:schemeClr val="bg1"/>
                </a:solidFill>
              </a:rPr>
              <a:t>17</a:t>
            </a:r>
            <a:r>
              <a:rPr lang="ko-KR" altLang="en-US" sz="700" dirty="0">
                <a:solidFill>
                  <a:schemeClr val="bg1"/>
                </a:solidFill>
              </a:rPr>
              <a:t>개 시도 중 경기도의 특성과 더불어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도내 </a:t>
            </a:r>
            <a:r>
              <a:rPr lang="en-US" altLang="ko-KR" sz="700" dirty="0">
                <a:solidFill>
                  <a:schemeClr val="bg1"/>
                </a:solidFill>
              </a:rPr>
              <a:t>31</a:t>
            </a:r>
            <a:r>
              <a:rPr lang="ko-KR" altLang="en-US" sz="700" dirty="0">
                <a:solidFill>
                  <a:schemeClr val="bg1"/>
                </a:solidFill>
              </a:rPr>
              <a:t>개 </a:t>
            </a:r>
            <a:r>
              <a:rPr lang="ko-KR" altLang="en-US" sz="700" dirty="0" err="1">
                <a:solidFill>
                  <a:schemeClr val="bg1"/>
                </a:solidFill>
              </a:rPr>
              <a:t>시군별</a:t>
            </a:r>
            <a:r>
              <a:rPr lang="ko-KR" altLang="en-US" sz="700" dirty="0">
                <a:solidFill>
                  <a:schemeClr val="bg1"/>
                </a:solidFill>
              </a:rPr>
              <a:t> 세부 특징도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부문별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에너지원별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시계열 데이터를 통해 보다 구체적인 소비 패턴을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전력의 공급과 수요를 함께 분석함으로써 전력 자급률도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도내 지역별 에너지 바우처 발급현황을 살펴보고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 사용이 어려운 가구를 위한 정책을 안내 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사용자는 이 플랫폼을 통해 경기도의 에너지 현황을 종합적으로 이해하고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다양한 정책 수립 및 사업 추진에 필요한 기초자료로 활용할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D8211-0BAF-A4DC-1011-7D42BD89C54E}"/>
              </a:ext>
            </a:extLst>
          </p:cNvPr>
          <p:cNvSpPr txBox="1"/>
          <p:nvPr/>
        </p:nvSpPr>
        <p:spPr>
          <a:xfrm>
            <a:off x="4487001" y="2361946"/>
            <a:ext cx="3381194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경기도의 에너지 공급과 수요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재생에너지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에너지복지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현황을 한눈에 파악할 수 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73DCCC-9257-E538-2DC1-4ECC600A6E19}"/>
              </a:ext>
            </a:extLst>
          </p:cNvPr>
          <p:cNvCxnSpPr>
            <a:cxnSpLocks/>
          </p:cNvCxnSpPr>
          <p:nvPr/>
        </p:nvCxnSpPr>
        <p:spPr>
          <a:xfrm>
            <a:off x="8664209" y="2197148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C1EEAB-AD7E-DDF3-6518-15BA52880DD3}"/>
              </a:ext>
            </a:extLst>
          </p:cNvPr>
          <p:cNvCxnSpPr>
            <a:cxnSpLocks/>
          </p:cNvCxnSpPr>
          <p:nvPr/>
        </p:nvCxnSpPr>
        <p:spPr>
          <a:xfrm>
            <a:off x="8664209" y="2777520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FB68379-639B-8F7E-7744-1DE46E06D8D5}"/>
              </a:ext>
            </a:extLst>
          </p:cNvPr>
          <p:cNvGrpSpPr/>
          <p:nvPr/>
        </p:nvGrpSpPr>
        <p:grpSpPr>
          <a:xfrm>
            <a:off x="8694689" y="1713230"/>
            <a:ext cx="3012379" cy="467025"/>
            <a:chOff x="8634549" y="1437155"/>
            <a:chExt cx="3012379" cy="4670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B3F04C-16EA-76E7-1E97-F0626D0E1C26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전력 공급현황</a:t>
              </a:r>
              <a:endParaRPr lang="ko-KR" altLang="en-US" sz="105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8A1C22-E6AE-1118-2BC4-D2069BFAD3B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전력발전 현황</a:t>
              </a:r>
              <a:endParaRPr lang="ko-KR" altLang="en-US" sz="800" b="1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BF63172-4910-88BD-1309-3EEAFB9F71ED}"/>
              </a:ext>
            </a:extLst>
          </p:cNvPr>
          <p:cNvGrpSpPr/>
          <p:nvPr/>
        </p:nvGrpSpPr>
        <p:grpSpPr>
          <a:xfrm>
            <a:off x="8691453" y="2253699"/>
            <a:ext cx="3012379" cy="467025"/>
            <a:chOff x="8634549" y="1437155"/>
            <a:chExt cx="3012379" cy="46702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51663A-69AF-098B-0971-6D004BC413EF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소비현황</a:t>
              </a:r>
              <a:endParaRPr lang="ko-KR" altLang="en-US" sz="105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BF45F8-1142-EB94-2B61-C9A3CA58945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부문별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에너지 소비 현황</a:t>
              </a:r>
              <a:endParaRPr lang="ko-KR" altLang="en-US" sz="800" b="1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0F23EF-A32A-A9BF-441D-0B889388D619}"/>
              </a:ext>
            </a:extLst>
          </p:cNvPr>
          <p:cNvGrpSpPr/>
          <p:nvPr/>
        </p:nvGrpSpPr>
        <p:grpSpPr>
          <a:xfrm>
            <a:off x="8691452" y="2835537"/>
            <a:ext cx="3012379" cy="467025"/>
            <a:chOff x="8634549" y="1437155"/>
            <a:chExt cx="3012379" cy="46702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DB6248-4A07-CEF1-F384-CD899BD96B8E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재생에너지 현황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8BEAB4-0922-EA55-D002-406FF4C6CCF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>
                  <a:solidFill>
                    <a:schemeClr val="bg1"/>
                  </a:solidFill>
                </a:rPr>
                <a:t>지역별 재생에너지 보급 현황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71FABAD-6798-4689-EC63-62C24369363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9193E3D-ECBA-9083-53FC-76936DAB1951}"/>
              </a:ext>
            </a:extLst>
          </p:cNvPr>
          <p:cNvCxnSpPr/>
          <p:nvPr/>
        </p:nvCxnSpPr>
        <p:spPr>
          <a:xfrm>
            <a:off x="4100950" y="5207000"/>
            <a:ext cx="0" cy="3683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CF1E7F-0275-558C-3708-58635774B28F}"/>
              </a:ext>
            </a:extLst>
          </p:cNvPr>
          <p:cNvSpPr txBox="1"/>
          <p:nvPr/>
        </p:nvSpPr>
        <p:spPr>
          <a:xfrm>
            <a:off x="4244338" y="5252978"/>
            <a:ext cx="19528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에너지현황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1C0FE4-3BAF-FA32-67AA-7A9FCD90A5D0}"/>
              </a:ext>
            </a:extLst>
          </p:cNvPr>
          <p:cNvSpPr txBox="1"/>
          <p:nvPr/>
        </p:nvSpPr>
        <p:spPr>
          <a:xfrm>
            <a:off x="6340623" y="5255285"/>
            <a:ext cx="53632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#1.</a:t>
            </a:r>
            <a:r>
              <a:rPr lang="ko-KR" altLang="en-US" sz="1600" b="1" dirty="0"/>
              <a:t> 디폴트 화면은 전력공급현황으로 시작함</a:t>
            </a:r>
            <a:endParaRPr lang="en-US" altLang="ko-KR" sz="1600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6655FC-D917-324A-0FCA-9773FC4C11E9}"/>
              </a:ext>
            </a:extLst>
          </p:cNvPr>
          <p:cNvSpPr/>
          <p:nvPr/>
        </p:nvSpPr>
        <p:spPr>
          <a:xfrm>
            <a:off x="3517963" y="1977624"/>
            <a:ext cx="202864" cy="207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8083B-7120-27BF-36EC-FFA14FCF3358}"/>
              </a:ext>
            </a:extLst>
          </p:cNvPr>
          <p:cNvSpPr txBox="1"/>
          <p:nvPr/>
        </p:nvSpPr>
        <p:spPr>
          <a:xfrm>
            <a:off x="133350" y="4210798"/>
            <a:ext cx="664057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수요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E7642-3357-CC6C-A96D-C6A6EBCC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62" y="3668274"/>
            <a:ext cx="3208262" cy="3265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C8BE6C2-A8CE-9607-5301-B0260D779313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919785B-7E34-DA1F-3400-E6909302C452}"/>
              </a:ext>
            </a:extLst>
          </p:cNvPr>
          <p:cNvCxnSpPr>
            <a:cxnSpLocks/>
          </p:cNvCxnSpPr>
          <p:nvPr/>
        </p:nvCxnSpPr>
        <p:spPr>
          <a:xfrm>
            <a:off x="8664209" y="3370983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B0A205-A25B-EE71-7188-0A88EE25CC7A}"/>
              </a:ext>
            </a:extLst>
          </p:cNvPr>
          <p:cNvGrpSpPr/>
          <p:nvPr/>
        </p:nvGrpSpPr>
        <p:grpSpPr>
          <a:xfrm>
            <a:off x="8691452" y="3429000"/>
            <a:ext cx="3012379" cy="467025"/>
            <a:chOff x="8634549" y="1437155"/>
            <a:chExt cx="3012379" cy="4670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3A822F-FC35-48C2-D502-7972DC9ED818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바우처 발급 현황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4E221E-5272-0DED-80D8-92E217154E4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에너지 사용이 어려운 가구를 위한 국가 정책 안내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A46E2FA-2D2A-C2C4-4206-29F0B03E5161}"/>
              </a:ext>
            </a:extLst>
          </p:cNvPr>
          <p:cNvSpPr txBox="1"/>
          <p:nvPr/>
        </p:nvSpPr>
        <p:spPr>
          <a:xfrm>
            <a:off x="791463" y="4210797"/>
            <a:ext cx="57694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전력 공급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684AD0-0D36-CB7E-88D6-4CB306E49018}"/>
              </a:ext>
            </a:extLst>
          </p:cNvPr>
          <p:cNvSpPr txBox="1"/>
          <p:nvPr/>
        </p:nvSpPr>
        <p:spPr>
          <a:xfrm>
            <a:off x="1390313" y="4210797"/>
            <a:ext cx="947258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신재생에너지 공급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5195C3-43F0-0EE5-3862-1C741759A60D}"/>
              </a:ext>
            </a:extLst>
          </p:cNvPr>
          <p:cNvSpPr txBox="1"/>
          <p:nvPr/>
        </p:nvSpPr>
        <p:spPr>
          <a:xfrm>
            <a:off x="2393800" y="4233371"/>
            <a:ext cx="1174859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바우처 발급 현황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83AE03-ED49-65A4-460D-9F90EE7CA151}"/>
              </a:ext>
            </a:extLst>
          </p:cNvPr>
          <p:cNvSpPr txBox="1"/>
          <p:nvPr/>
        </p:nvSpPr>
        <p:spPr>
          <a:xfrm>
            <a:off x="254387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7F04A3-0800-60FE-C77B-EFBDFF78C5CB}"/>
              </a:ext>
            </a:extLst>
          </p:cNvPr>
          <p:cNvSpPr txBox="1"/>
          <p:nvPr/>
        </p:nvSpPr>
        <p:spPr>
          <a:xfrm>
            <a:off x="927288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50C823-9BF1-1822-7E9D-C223805A2D35}"/>
              </a:ext>
            </a:extLst>
          </p:cNvPr>
          <p:cNvSpPr txBox="1"/>
          <p:nvPr/>
        </p:nvSpPr>
        <p:spPr>
          <a:xfrm>
            <a:off x="1535842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953C11-B3FD-8FAA-ED7F-7761F91AB972}"/>
              </a:ext>
            </a:extLst>
          </p:cNvPr>
          <p:cNvSpPr txBox="1"/>
          <p:nvPr/>
        </p:nvSpPr>
        <p:spPr>
          <a:xfrm>
            <a:off x="2117344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60F32B3-6CCE-B01D-2C13-17858E43059E}"/>
              </a:ext>
            </a:extLst>
          </p:cNvPr>
          <p:cNvCxnSpPr>
            <a:cxnSpLocks/>
            <a:stCxn id="27" idx="2"/>
            <a:endCxn id="6" idx="0"/>
          </p:cNvCxnSpPr>
          <p:nvPr/>
        </p:nvCxnSpPr>
        <p:spPr>
          <a:xfrm flipH="1">
            <a:off x="465379" y="3931569"/>
            <a:ext cx="3409" cy="27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13E937-C7D5-BE90-31BC-AB56397A1064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 flipH="1">
            <a:off x="1079933" y="3931569"/>
            <a:ext cx="61756" cy="27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2EBB4EC-74E0-198F-7AA1-02ADFA5BE113}"/>
              </a:ext>
            </a:extLst>
          </p:cNvPr>
          <p:cNvCxnSpPr>
            <a:cxnSpLocks/>
            <a:stCxn id="35" idx="2"/>
            <a:endCxn id="25" idx="0"/>
          </p:cNvCxnSpPr>
          <p:nvPr/>
        </p:nvCxnSpPr>
        <p:spPr>
          <a:xfrm>
            <a:off x="1750243" y="3931569"/>
            <a:ext cx="113699" cy="27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62BD935-4D71-37F3-5EC3-7D677C76DE76}"/>
              </a:ext>
            </a:extLst>
          </p:cNvPr>
          <p:cNvCxnSpPr>
            <a:cxnSpLocks/>
            <a:stCxn id="36" idx="2"/>
            <a:endCxn id="26" idx="0"/>
          </p:cNvCxnSpPr>
          <p:nvPr/>
        </p:nvCxnSpPr>
        <p:spPr>
          <a:xfrm>
            <a:off x="2331745" y="3931569"/>
            <a:ext cx="649485" cy="30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2B268739-5921-2BA9-1955-A9AA0841B88E}"/>
              </a:ext>
            </a:extLst>
          </p:cNvPr>
          <p:cNvSpPr/>
          <p:nvPr/>
        </p:nvSpPr>
        <p:spPr>
          <a:xfrm>
            <a:off x="306806" y="4722486"/>
            <a:ext cx="1431670" cy="378486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</a:rPr>
              <a:t>기존 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에서 변경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8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A5737-D809-25EF-6B21-5F780ED2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BF7F8-F1AF-F551-E457-64F5B018F210}"/>
              </a:ext>
            </a:extLst>
          </p:cNvPr>
          <p:cNvSpPr txBox="1"/>
          <p:nvPr/>
        </p:nvSpPr>
        <p:spPr>
          <a:xfrm>
            <a:off x="1950262" y="2816546"/>
            <a:ext cx="327942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에너지 소비 현황</a:t>
            </a:r>
          </a:p>
        </p:txBody>
      </p:sp>
    </p:spTree>
    <p:extLst>
      <p:ext uri="{BB962C8B-B14F-4D97-AF65-F5344CB8AC3E}">
        <p14:creationId xmlns:p14="http://schemas.microsoft.com/office/powerpoint/2010/main" val="41830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93D9E-830E-D471-C7A6-72E3BFAB4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1F2709-EDE6-C240-B036-A77D95A7EF4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39C496-84C7-52BB-AEB9-E4EF656AE3E7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C7CC15-40D5-AABB-2318-15EC08CC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18AABC0-D45B-BAD7-300A-33033A79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A051749-BA4C-C87D-C1D8-B81F3F49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F7FFBF-097A-40D3-A491-C2EF24DD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56CF52B-5BD8-AE30-4A42-B695F7F67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3061D7-8D66-32C8-6208-9AA5B815AFD1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42E29C-47A4-A950-943A-97CBB1A16E6F}"/>
              </a:ext>
            </a:extLst>
          </p:cNvPr>
          <p:cNvGrpSpPr/>
          <p:nvPr/>
        </p:nvGrpSpPr>
        <p:grpSpPr>
          <a:xfrm>
            <a:off x="1075435" y="2835521"/>
            <a:ext cx="1845639" cy="945109"/>
            <a:chOff x="8634546" y="1437155"/>
            <a:chExt cx="3515775" cy="8872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B0AD7-6E11-42A8-715E-E9B9F1F01CF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32,145 KTOE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0F3D27-D3CC-3C69-F34B-94EBB57174B5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635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최종 에너지 소비량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14%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1BE63A5-92A3-89EC-AC54-3C1AF7CCBE4C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A75E59-45C4-F802-DAD2-DF797B364109}"/>
              </a:ext>
            </a:extLst>
          </p:cNvPr>
          <p:cNvGrpSpPr/>
          <p:nvPr/>
        </p:nvGrpSpPr>
        <p:grpSpPr>
          <a:xfrm>
            <a:off x="2835840" y="2835520"/>
            <a:ext cx="1863937" cy="791218"/>
            <a:chOff x="8634546" y="1437155"/>
            <a:chExt cx="4165996" cy="7427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EFF75DB-F9AA-FD77-5346-BD86D3B8580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2.35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인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FD9BD8-C84F-DACE-C265-3AE6623CDB30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10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13106D7-76B3-6906-8E3F-A16F1ABA3CD8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D4FCF0A-88B2-A4F6-8DDD-7047D7F5EBE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E78EEF-82A5-8C14-9C24-919CC462F8C7}"/>
              </a:ext>
            </a:extLst>
          </p:cNvPr>
          <p:cNvGrpSpPr/>
          <p:nvPr/>
        </p:nvGrpSpPr>
        <p:grpSpPr>
          <a:xfrm>
            <a:off x="8871863" y="2835520"/>
            <a:ext cx="2292493" cy="791220"/>
            <a:chOff x="8634546" y="1437155"/>
            <a:chExt cx="4344621" cy="74274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D5DA5-1D36-2BCF-5CE2-DCBD8828D03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-2.52 %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AD175-49AE-C3AE-1E17-9DA876C83DE7}"/>
                </a:ext>
              </a:extLst>
            </p:cNvPr>
            <p:cNvSpPr txBox="1"/>
            <p:nvPr/>
          </p:nvSpPr>
          <p:spPr>
            <a:xfrm>
              <a:off x="8634546" y="1688736"/>
              <a:ext cx="4344621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xx%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59AB7F4F-91C4-1614-2C47-A1D8A5897279}"/>
              </a:ext>
            </a:extLst>
          </p:cNvPr>
          <p:cNvSpPr/>
          <p:nvPr/>
        </p:nvSpPr>
        <p:spPr>
          <a:xfrm>
            <a:off x="2742366" y="4018533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 추이의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0" name="말풍선: 사각형 109">
            <a:extLst>
              <a:ext uri="{FF2B5EF4-FFF2-40B4-BE49-F238E27FC236}">
                <a16:creationId xmlns:a16="http://schemas.microsoft.com/office/drawing/2014/main" id="{24ACC73C-6C48-EF92-3B05-9A9E5C5F7119}"/>
              </a:ext>
            </a:extLst>
          </p:cNvPr>
          <p:cNvSpPr/>
          <p:nvPr/>
        </p:nvSpPr>
        <p:spPr>
          <a:xfrm>
            <a:off x="640712" y="3940260"/>
            <a:ext cx="1646232" cy="677109"/>
          </a:xfrm>
          <a:prstGeom prst="wedgeRectCallout">
            <a:avLst>
              <a:gd name="adj1" fmla="val -9834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58D9FD3-C85C-CBC6-A858-6393446334B0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37C892-282F-690B-5AA3-A5D7E3101D8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0.062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백만원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63DBA14-4C16-34FF-696B-A36A93FB4616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13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C9BD0D3-3865-F2EF-3BE0-DE2CD211E77A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0" name="그림 119">
            <a:extLst>
              <a:ext uri="{FF2B5EF4-FFF2-40B4-BE49-F238E27FC236}">
                <a16:creationId xmlns:a16="http://schemas.microsoft.com/office/drawing/2014/main" id="{CC41E76A-707D-E46B-54E8-0F3466817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564" y="4504490"/>
            <a:ext cx="4083260" cy="21337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41F7A7-A94E-2534-AA1E-4BBC0BA1A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436" y="4918859"/>
            <a:ext cx="932804" cy="130863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6BA5AB-197D-F85B-8EBD-9398E222E933}"/>
              </a:ext>
            </a:extLst>
          </p:cNvPr>
          <p:cNvGrpSpPr/>
          <p:nvPr/>
        </p:nvGrpSpPr>
        <p:grpSpPr>
          <a:xfrm>
            <a:off x="4765453" y="2835519"/>
            <a:ext cx="1863937" cy="791219"/>
            <a:chOff x="8634546" y="1437155"/>
            <a:chExt cx="4165996" cy="7427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F8030D-E4E1-C6BF-BDE5-922EB5D334E8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0.73 %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DF4DDE-04EB-6D36-13E0-6220F47B02D3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 증가율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xx%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F8C348F-4701-8A9D-BED8-C68144160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335" y="5146605"/>
            <a:ext cx="1450516" cy="849481"/>
          </a:xfrm>
          <a:prstGeom prst="rect">
            <a:avLst/>
          </a:prstGeom>
        </p:spPr>
      </p:pic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D185A62E-D120-E9E2-BE34-DD118373CAE5}"/>
              </a:ext>
            </a:extLst>
          </p:cNvPr>
          <p:cNvSpPr/>
          <p:nvPr/>
        </p:nvSpPr>
        <p:spPr>
          <a:xfrm>
            <a:off x="4714471" y="4018533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 추이의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A4F85991-4804-2A13-F518-147BEDD79776}"/>
              </a:ext>
            </a:extLst>
          </p:cNvPr>
          <p:cNvSpPr/>
          <p:nvPr/>
        </p:nvSpPr>
        <p:spPr>
          <a:xfrm>
            <a:off x="6992784" y="4018533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 추이의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3F07A080-4C66-31AC-82CC-F0C80196950B}"/>
              </a:ext>
            </a:extLst>
          </p:cNvPr>
          <p:cNvSpPr/>
          <p:nvPr/>
        </p:nvSpPr>
        <p:spPr>
          <a:xfrm>
            <a:off x="9194993" y="4018533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 추이의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29EE591-7CE9-4034-A8D5-4A6F8D00C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946" y="5146605"/>
            <a:ext cx="1450516" cy="84948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F52FEE9-9D8E-A45A-D871-B65463E17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4663" y="5146605"/>
            <a:ext cx="1450516" cy="84948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63421F6-F4F1-47C3-F0C4-EEB4D755F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436" y="5146605"/>
            <a:ext cx="1450516" cy="84948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692B0D-D710-6F8D-8DA5-E9474FD7D478}"/>
              </a:ext>
            </a:extLst>
          </p:cNvPr>
          <p:cNvSpPr/>
          <p:nvPr/>
        </p:nvSpPr>
        <p:spPr>
          <a:xfrm>
            <a:off x="2435209" y="6725362"/>
            <a:ext cx="8504557" cy="14222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시도별로 각각 증가율을 구한 값을 평균 내면 안되고</a:t>
            </a:r>
            <a:r>
              <a:rPr lang="en-US" altLang="ko-KR" sz="1100" dirty="0">
                <a:solidFill>
                  <a:schemeClr val="tx1"/>
                </a:solidFill>
              </a:rPr>
              <a:t>(X),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전국 인구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혹은 전국 </a:t>
            </a:r>
            <a:r>
              <a:rPr lang="en-US" altLang="ko-KR" sz="1100" dirty="0">
                <a:solidFill>
                  <a:schemeClr val="tx1"/>
                </a:solidFill>
              </a:rPr>
              <a:t>GDP</a:t>
            </a:r>
            <a:r>
              <a:rPr lang="ko-KR" altLang="en-US" sz="1100" dirty="0">
                <a:solidFill>
                  <a:schemeClr val="tx1"/>
                </a:solidFill>
              </a:rPr>
              <a:t>의 합계 데이터와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전국의 에너지 소비량 합계 데이터를 활용해서 </a:t>
            </a:r>
            <a:r>
              <a:rPr lang="ko-KR" altLang="en-US" sz="1100" dirty="0" err="1">
                <a:solidFill>
                  <a:schemeClr val="tx1"/>
                </a:solidFill>
              </a:rPr>
              <a:t>계산해야합니다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수식은 아래와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전국 증가율 </a:t>
            </a:r>
            <a:r>
              <a:rPr lang="en-US" altLang="ko-KR" sz="1100" dirty="0">
                <a:solidFill>
                  <a:schemeClr val="tx1"/>
                </a:solidFill>
              </a:rPr>
              <a:t>= {(2022</a:t>
            </a:r>
            <a:r>
              <a:rPr lang="ko-KR" altLang="en-US" sz="1100" dirty="0">
                <a:solidFill>
                  <a:schemeClr val="tx1"/>
                </a:solidFill>
              </a:rPr>
              <a:t>년 전국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에너지소비량</a:t>
            </a:r>
            <a:r>
              <a:rPr lang="en-US" altLang="ko-KR" sz="1100" dirty="0">
                <a:solidFill>
                  <a:schemeClr val="tx1"/>
                </a:solidFill>
              </a:rPr>
              <a:t>/ 2012</a:t>
            </a:r>
            <a:r>
              <a:rPr lang="ko-KR" altLang="en-US" sz="1100" dirty="0">
                <a:solidFill>
                  <a:schemeClr val="tx1"/>
                </a:solidFill>
              </a:rPr>
              <a:t>년 전국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에너지소비량</a:t>
            </a:r>
            <a:r>
              <a:rPr lang="en-US" altLang="ko-KR" sz="1100" dirty="0">
                <a:solidFill>
                  <a:schemeClr val="tx1"/>
                </a:solidFill>
              </a:rPr>
              <a:t>)^(1/10)}-1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여기서 전국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에너지소비량 </a:t>
            </a:r>
            <a:r>
              <a:rPr lang="en-US" altLang="ko-KR" sz="1100" dirty="0">
                <a:solidFill>
                  <a:schemeClr val="tx1"/>
                </a:solidFill>
              </a:rPr>
              <a:t>= </a:t>
            </a:r>
            <a:r>
              <a:rPr lang="ko-KR" altLang="en-US" sz="1100" dirty="0">
                <a:solidFill>
                  <a:schemeClr val="tx1"/>
                </a:solidFill>
              </a:rPr>
              <a:t>전국에너지소비량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전국인구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ko-KR" altLang="en-US" sz="1100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D2BF340-FFE0-8EBF-2512-9BB39B783B13}"/>
              </a:ext>
            </a:extLst>
          </p:cNvPr>
          <p:cNvCxnSpPr>
            <a:cxnSpLocks/>
            <a:stCxn id="34" idx="0"/>
            <a:endCxn id="19" idx="2"/>
          </p:cNvCxnSpPr>
          <p:nvPr/>
        </p:nvCxnSpPr>
        <p:spPr>
          <a:xfrm rot="16200000" flipV="1">
            <a:off x="5092520" y="5130393"/>
            <a:ext cx="2040037" cy="1149901"/>
          </a:xfrm>
          <a:prstGeom prst="bentConnector3">
            <a:avLst>
              <a:gd name="adj1" fmla="val 182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10AC2562-A22B-6D1A-FA5D-4204F88717BA}"/>
              </a:ext>
            </a:extLst>
          </p:cNvPr>
          <p:cNvCxnSpPr>
            <a:cxnSpLocks/>
            <a:stCxn id="34" idx="0"/>
            <a:endCxn id="25" idx="2"/>
          </p:cNvCxnSpPr>
          <p:nvPr/>
        </p:nvCxnSpPr>
        <p:spPr>
          <a:xfrm rot="5400000" flipH="1" flipV="1">
            <a:off x="7332780" y="4040034"/>
            <a:ext cx="2040037" cy="3330621"/>
          </a:xfrm>
          <a:prstGeom prst="bentConnector3">
            <a:avLst>
              <a:gd name="adj1" fmla="val 187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411080-54CF-EB2E-94EF-4476E1B0A80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D1A71-F57C-05B8-DCD0-FB81D62A43C9}"/>
              </a:ext>
            </a:extLst>
          </p:cNvPr>
          <p:cNvSpPr txBox="1"/>
          <p:nvPr/>
        </p:nvSpPr>
        <p:spPr>
          <a:xfrm>
            <a:off x="2941624" y="-518548"/>
            <a:ext cx="4174643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숫자 </a:t>
            </a:r>
            <a:r>
              <a:rPr lang="en-US" altLang="ko-KR" b="1" dirty="0">
                <a:solidFill>
                  <a:srgbClr val="FF0000"/>
                </a:solidFill>
              </a:rPr>
              <a:t>fix</a:t>
            </a:r>
            <a:r>
              <a:rPr lang="ko-KR" altLang="en-US" b="1" dirty="0">
                <a:solidFill>
                  <a:srgbClr val="FF0000"/>
                </a:solidFill>
              </a:rPr>
              <a:t>해서 줄 것</a:t>
            </a:r>
          </a:p>
        </p:txBody>
      </p:sp>
    </p:spTree>
    <p:extLst>
      <p:ext uri="{BB962C8B-B14F-4D97-AF65-F5344CB8AC3E}">
        <p14:creationId xmlns:p14="http://schemas.microsoft.com/office/powerpoint/2010/main" val="358307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2DAC-F9C3-8880-EF9E-0E68EFD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83DA-4E73-093B-2E07-9C10C30C4BC3}"/>
              </a:ext>
            </a:extLst>
          </p:cNvPr>
          <p:cNvSpPr txBox="1"/>
          <p:nvPr/>
        </p:nvSpPr>
        <p:spPr>
          <a:xfrm>
            <a:off x="1393308" y="2569658"/>
            <a:ext cx="256993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전력공급현황</a:t>
            </a:r>
          </a:p>
        </p:txBody>
      </p:sp>
    </p:spTree>
    <p:extLst>
      <p:ext uri="{BB962C8B-B14F-4D97-AF65-F5344CB8AC3E}">
        <p14:creationId xmlns:p14="http://schemas.microsoft.com/office/powerpoint/2010/main" val="1530345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3A16-3ADC-8D40-08A3-F5F60CD6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B8DBB45-C086-908D-F9D1-16A0A32BD58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04C218-05C1-D1C1-39FD-6232FA16BEBF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624220-4CB9-AC82-BEE7-C8070E6E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C238F5-90A1-1BCE-50C8-79312C67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057347-B394-5C03-B92F-28E3F684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D99553-D740-AA05-8258-0FB15914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44BD71-619F-6568-DB20-CE621E5C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231C1A5-87DB-96F2-8C4D-15CFAA00D225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69AB9B-B003-5D0E-56CC-10E2F31E8FA2}"/>
              </a:ext>
            </a:extLst>
          </p:cNvPr>
          <p:cNvGrpSpPr/>
          <p:nvPr/>
        </p:nvGrpSpPr>
        <p:grpSpPr>
          <a:xfrm>
            <a:off x="1075435" y="2835521"/>
            <a:ext cx="1845639" cy="791221"/>
            <a:chOff x="8634546" y="1437155"/>
            <a:chExt cx="3515775" cy="7427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DFBAA5-6671-EE28-427D-A999F502974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85,780 GWh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A720F8-857D-092E-BCF3-BF977E018C1E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발전량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발전량의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xx%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F8EB775-F93D-536D-0E0C-D385B285FD98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71155C-3616-AFB7-A19F-067AAEC1084E}"/>
              </a:ext>
            </a:extLst>
          </p:cNvPr>
          <p:cNvGrpSpPr/>
          <p:nvPr/>
        </p:nvGrpSpPr>
        <p:grpSpPr>
          <a:xfrm>
            <a:off x="2835840" y="2835523"/>
            <a:ext cx="1863937" cy="637332"/>
            <a:chOff x="8634546" y="1437155"/>
            <a:chExt cx="4165996" cy="5982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BCBB36-2CEE-7D41-F3FC-87B65C6453A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140,531 GWh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516C6A-02A8-D1BA-1E29-8F49B594833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xx% </a:t>
              </a: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1541573-AC16-327C-DFF8-958947FD03A9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8B5CEC9-DA94-9929-0351-E49C33DC4EB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65E59C9-C66A-F300-9CC3-A3DA4D4FAC71}"/>
              </a:ext>
            </a:extLst>
          </p:cNvPr>
          <p:cNvGrpSpPr/>
          <p:nvPr/>
        </p:nvGrpSpPr>
        <p:grpSpPr>
          <a:xfrm>
            <a:off x="8871863" y="2835519"/>
            <a:ext cx="2292493" cy="737879"/>
            <a:chOff x="8634546" y="1437155"/>
            <a:chExt cx="4344621" cy="69267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D2D764-6D34-3900-7675-30CA6FAB027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13.62 %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17AEA3-B14F-EFA1-9E50-DCC83B8DA76E}"/>
                </a:ext>
              </a:extLst>
            </p:cNvPr>
            <p:cNvSpPr txBox="1"/>
            <p:nvPr/>
          </p:nvSpPr>
          <p:spPr>
            <a:xfrm>
              <a:off x="8634546" y="1638663"/>
              <a:ext cx="4344621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발전량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(2014~2022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2022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11.31%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ED24E452-CDB1-337C-5738-D599C8F96566}"/>
              </a:ext>
            </a:extLst>
          </p:cNvPr>
          <p:cNvSpPr/>
          <p:nvPr/>
        </p:nvSpPr>
        <p:spPr>
          <a:xfrm>
            <a:off x="2647090" y="3738927"/>
            <a:ext cx="1646232" cy="1197673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발전현황 화면 구성에 계산되는 숫자로 사용하면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xx% = </a:t>
            </a:r>
            <a:r>
              <a:rPr lang="ko-KR" altLang="en-US" sz="1100" dirty="0">
                <a:solidFill>
                  <a:schemeClr val="tx1"/>
                </a:solidFill>
              </a:rPr>
              <a:t>경기도 전력 소비량</a:t>
            </a:r>
            <a:r>
              <a:rPr lang="en-US" altLang="ko-KR" sz="1100" dirty="0">
                <a:solidFill>
                  <a:schemeClr val="tx1"/>
                </a:solidFill>
              </a:rPr>
              <a:t>/17</a:t>
            </a:r>
            <a:r>
              <a:rPr lang="ko-KR" altLang="en-US" sz="1100" dirty="0">
                <a:solidFill>
                  <a:schemeClr val="tx1"/>
                </a:solidFill>
              </a:rPr>
              <a:t>개시도 전력소비량 합계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21B2F7-3DD2-4557-8A49-B1A0099A4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00" y="5370159"/>
            <a:ext cx="1206708" cy="13086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C99F70-98D2-7ED4-8FF4-10A284FEB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016" y="5370159"/>
            <a:ext cx="1206708" cy="1308637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AE9BC073-EF8A-3FB1-218E-FE834545FDBD}"/>
              </a:ext>
            </a:extLst>
          </p:cNvPr>
          <p:cNvGrpSpPr/>
          <p:nvPr/>
        </p:nvGrpSpPr>
        <p:grpSpPr>
          <a:xfrm>
            <a:off x="4873112" y="2836568"/>
            <a:ext cx="1863937" cy="637332"/>
            <a:chOff x="8634546" y="1437155"/>
            <a:chExt cx="4165996" cy="59828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71FA67-5099-3081-A6C7-5DB0959656D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61 %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2DA0E1-86C6-27EC-7B77-9D4179461D4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전력자급률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08" name="말풍선: 사각형 107">
            <a:extLst>
              <a:ext uri="{FF2B5EF4-FFF2-40B4-BE49-F238E27FC236}">
                <a16:creationId xmlns:a16="http://schemas.microsoft.com/office/drawing/2014/main" id="{3BE7FDC5-0308-35C3-661C-7CACAECCD142}"/>
              </a:ext>
            </a:extLst>
          </p:cNvPr>
          <p:cNvSpPr/>
          <p:nvPr/>
        </p:nvSpPr>
        <p:spPr>
          <a:xfrm>
            <a:off x="6944663" y="3736834"/>
            <a:ext cx="1478879" cy="2054366"/>
          </a:xfrm>
          <a:prstGeom prst="wedgeRectCallout">
            <a:avLst>
              <a:gd name="adj1" fmla="val -22351"/>
              <a:gd name="adj2" fmla="val -60311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경기도 발전 현황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화면의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에서 비중을 계산하면 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비중의 상위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개는 아래에 작게 표시 해주세요</a:t>
            </a:r>
            <a:r>
              <a:rPr lang="en-US" altLang="ko-KR" sz="1100" dirty="0">
                <a:solidFill>
                  <a:schemeClr val="tx1"/>
                </a:solidFill>
              </a:rPr>
              <a:t>. (LNG, </a:t>
            </a:r>
            <a:r>
              <a:rPr lang="ko-KR" altLang="en-US" sz="1100" dirty="0">
                <a:solidFill>
                  <a:schemeClr val="tx1"/>
                </a:solidFill>
              </a:rPr>
              <a:t>석탄</a:t>
            </a:r>
            <a:r>
              <a:rPr lang="en-US" altLang="ko-KR" sz="1100" dirty="0">
                <a:solidFill>
                  <a:schemeClr val="tx1"/>
                </a:solidFill>
              </a:rPr>
              <a:t>). </a:t>
            </a:r>
            <a:r>
              <a:rPr lang="ko-KR" altLang="en-US" sz="1100" dirty="0">
                <a:solidFill>
                  <a:schemeClr val="tx1"/>
                </a:solidFill>
              </a:rPr>
              <a:t>아래 그래프에는 </a:t>
            </a:r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수치도 있지만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여기서는 </a:t>
            </a:r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년으로 통일하기 위해 </a:t>
            </a:r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데이터를 표시해주세요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B421A873-94D8-99CC-528E-2EFE25788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978" y="5864899"/>
            <a:ext cx="1504012" cy="887162"/>
          </a:xfrm>
          <a:prstGeom prst="rect">
            <a:avLst/>
          </a:prstGeom>
        </p:spPr>
      </p:pic>
      <p:sp>
        <p:nvSpPr>
          <p:cNvPr id="110" name="말풍선: 사각형 109">
            <a:extLst>
              <a:ext uri="{FF2B5EF4-FFF2-40B4-BE49-F238E27FC236}">
                <a16:creationId xmlns:a16="http://schemas.microsoft.com/office/drawing/2014/main" id="{E2979EA3-77C1-FFCA-9128-F477434E9D4E}"/>
              </a:ext>
            </a:extLst>
          </p:cNvPr>
          <p:cNvSpPr/>
          <p:nvPr/>
        </p:nvSpPr>
        <p:spPr>
          <a:xfrm>
            <a:off x="739238" y="3738927"/>
            <a:ext cx="1646232" cy="1197673"/>
          </a:xfrm>
          <a:prstGeom prst="wedgeRectCallout">
            <a:avLst>
              <a:gd name="adj1" fmla="val -9834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발전현황 화면 구성에 계산되는 숫자로 사용하면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xx% = </a:t>
            </a:r>
            <a:r>
              <a:rPr lang="ko-KR" altLang="en-US" sz="1100" dirty="0">
                <a:solidFill>
                  <a:schemeClr val="tx1"/>
                </a:solidFill>
              </a:rPr>
              <a:t>경기도 발전량</a:t>
            </a:r>
            <a:r>
              <a:rPr lang="en-US" altLang="ko-KR" sz="1100" dirty="0">
                <a:solidFill>
                  <a:schemeClr val="tx1"/>
                </a:solidFill>
              </a:rPr>
              <a:t>/17</a:t>
            </a:r>
            <a:r>
              <a:rPr lang="ko-KR" altLang="en-US" sz="1100" dirty="0">
                <a:solidFill>
                  <a:schemeClr val="tx1"/>
                </a:solidFill>
              </a:rPr>
              <a:t>개시도 발전량 합계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11" name="말풍선: 사각형 110">
            <a:extLst>
              <a:ext uri="{FF2B5EF4-FFF2-40B4-BE49-F238E27FC236}">
                <a16:creationId xmlns:a16="http://schemas.microsoft.com/office/drawing/2014/main" id="{5B702E8D-8631-2C2F-EB07-D17BE0FA3945}"/>
              </a:ext>
            </a:extLst>
          </p:cNvPr>
          <p:cNvSpPr/>
          <p:nvPr/>
        </p:nvSpPr>
        <p:spPr>
          <a:xfrm>
            <a:off x="4886765" y="3738927"/>
            <a:ext cx="1646232" cy="1197673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발전현황 화면 구성에 계산되는 숫자로 사용하면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17816CB8-6E91-E5AF-5D76-1E4AFA121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32" y="5370159"/>
            <a:ext cx="1206708" cy="1308637"/>
          </a:xfrm>
          <a:prstGeom prst="rect">
            <a:avLst/>
          </a:prstGeom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783ABE2-7A35-44AF-DF44-C04BEA053E7C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B7B4BE0-CF03-B0CF-DD52-C9DE8B6B2AA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00 %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42E2F32-B636-276A-324C-EDA30DB860B0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비중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LNG 00%,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석탄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00%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6AEA941-D767-55E6-28D8-82DC9A80342E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7" name="말풍선: 사각형 116">
            <a:extLst>
              <a:ext uri="{FF2B5EF4-FFF2-40B4-BE49-F238E27FC236}">
                <a16:creationId xmlns:a16="http://schemas.microsoft.com/office/drawing/2014/main" id="{E3BA2160-20AC-72E2-EDEA-988937FFBC0A}"/>
              </a:ext>
            </a:extLst>
          </p:cNvPr>
          <p:cNvSpPr/>
          <p:nvPr/>
        </p:nvSpPr>
        <p:spPr>
          <a:xfrm>
            <a:off x="8680717" y="4033097"/>
            <a:ext cx="5065662" cy="1197673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아래의 경기도 발전 현황에서는 신재생에너지 말고 다른 에너지원의 발전량까지 함께 </a:t>
            </a:r>
            <a:r>
              <a:rPr lang="ko-KR" altLang="en-US" sz="1100" dirty="0" err="1">
                <a:solidFill>
                  <a:schemeClr val="tx1"/>
                </a:solidFill>
              </a:rPr>
              <a:t>보여줘야해서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2018</a:t>
            </a:r>
            <a:r>
              <a:rPr lang="ko-KR" altLang="en-US" sz="1100" dirty="0">
                <a:solidFill>
                  <a:schemeClr val="tx1"/>
                </a:solidFill>
              </a:rPr>
              <a:t>년부터 수치가 보이지만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신재생에너지 발전량은 </a:t>
            </a:r>
            <a:r>
              <a:rPr lang="en-US" altLang="ko-KR" sz="1100" dirty="0">
                <a:solidFill>
                  <a:schemeClr val="tx1"/>
                </a:solidFill>
              </a:rPr>
              <a:t>2014</a:t>
            </a:r>
            <a:r>
              <a:rPr lang="ko-KR" altLang="en-US" sz="1100" dirty="0">
                <a:solidFill>
                  <a:schemeClr val="tx1"/>
                </a:solidFill>
              </a:rPr>
              <a:t>년 실적치부터 데이터가 존재합니다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/>
                </a:solidFill>
              </a:rPr>
              <a:t>2016</a:t>
            </a:r>
            <a:r>
              <a:rPr lang="ko-KR" altLang="en-US" sz="1100" dirty="0">
                <a:solidFill>
                  <a:schemeClr val="tx1"/>
                </a:solidFill>
              </a:rPr>
              <a:t>년 신재생에너지 보급통계를 보면 </a:t>
            </a:r>
            <a:r>
              <a:rPr lang="en-US" altLang="ko-KR" sz="1100" dirty="0">
                <a:solidFill>
                  <a:schemeClr val="tx1"/>
                </a:solidFill>
              </a:rPr>
              <a:t>2014</a:t>
            </a:r>
            <a:r>
              <a:rPr lang="ko-KR" altLang="en-US" sz="1100" dirty="0">
                <a:solidFill>
                  <a:schemeClr val="tx1"/>
                </a:solidFill>
              </a:rPr>
              <a:t>년의 신재생에너지 발전량 데이터를 얻을 수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연평균 증가율 구하는 공식은 아래와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2490FC8D-E261-A5ED-2CE2-80DDFDBDC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5908" y="5864899"/>
            <a:ext cx="1504012" cy="887162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F982A99B-EF48-9814-EB4C-973F21CC3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7095" y="5124395"/>
            <a:ext cx="4083260" cy="21337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162D7D-88D8-B518-B494-73F237F14EF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97EF72-8259-F081-FEDF-ACEA0079A0F6}"/>
              </a:ext>
            </a:extLst>
          </p:cNvPr>
          <p:cNvSpPr txBox="1"/>
          <p:nvPr/>
        </p:nvSpPr>
        <p:spPr>
          <a:xfrm>
            <a:off x="2941624" y="-518548"/>
            <a:ext cx="4174643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숫자 </a:t>
            </a:r>
            <a:r>
              <a:rPr lang="en-US" altLang="ko-KR" b="1" dirty="0">
                <a:solidFill>
                  <a:srgbClr val="FF0000"/>
                </a:solidFill>
              </a:rPr>
              <a:t>fix</a:t>
            </a:r>
            <a:r>
              <a:rPr lang="ko-KR" altLang="en-US" b="1" dirty="0">
                <a:solidFill>
                  <a:srgbClr val="FF0000"/>
                </a:solidFill>
              </a:rPr>
              <a:t>해서 줄 것</a:t>
            </a:r>
          </a:p>
        </p:txBody>
      </p:sp>
    </p:spTree>
    <p:extLst>
      <p:ext uri="{BB962C8B-B14F-4D97-AF65-F5344CB8AC3E}">
        <p14:creationId xmlns:p14="http://schemas.microsoft.com/office/powerpoint/2010/main" val="2411042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5FA16-5748-3FE8-2F31-B427E0D5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221D34-C34F-F341-CFC0-154B4897D19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151BF-4E43-1759-B0A6-75515D69C267}"/>
              </a:ext>
            </a:extLst>
          </p:cNvPr>
          <p:cNvSpPr txBox="1"/>
          <p:nvPr/>
        </p:nvSpPr>
        <p:spPr>
          <a:xfrm>
            <a:off x="684620" y="1051130"/>
            <a:ext cx="10539640" cy="284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전력수급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아래 생키 다이어그램은 일반적인 국가 단위 시각화와 달리</a:t>
            </a:r>
            <a:r>
              <a:rPr lang="en-US" altLang="ko-KR" sz="1050" dirty="0"/>
              <a:t>, </a:t>
            </a:r>
            <a:r>
              <a:rPr lang="ko-KR" altLang="en-US" sz="1050" dirty="0"/>
              <a:t>공간적으로는 ‘</a:t>
            </a:r>
            <a:r>
              <a:rPr lang="ko-KR" altLang="en-US" sz="1050" dirty="0" err="1"/>
              <a:t>경기도’와</a:t>
            </a:r>
            <a:r>
              <a:rPr lang="ko-KR" altLang="en-US" sz="1050" dirty="0"/>
              <a:t> ‘경기도 외’ 지역으로</a:t>
            </a:r>
            <a:r>
              <a:rPr lang="en-US" altLang="ko-KR" sz="1050" dirty="0"/>
              <a:t>, </a:t>
            </a:r>
            <a:r>
              <a:rPr lang="ko-KR" altLang="en-US" sz="1050" dirty="0"/>
              <a:t>기능적으로는 전력의 ‘전환 </a:t>
            </a:r>
            <a:r>
              <a:rPr lang="ko-KR" altLang="en-US" sz="1050" dirty="0" err="1"/>
              <a:t>부문’과</a:t>
            </a:r>
            <a:r>
              <a:rPr lang="ko-KR" altLang="en-US" sz="1050" dirty="0"/>
              <a:t> ‘소비 </a:t>
            </a:r>
            <a:r>
              <a:rPr lang="ko-KR" altLang="en-US" sz="1050" dirty="0" err="1"/>
              <a:t>부문’으로</a:t>
            </a:r>
            <a:r>
              <a:rPr lang="ko-KR" altLang="en-US" sz="1050" dirty="0"/>
              <a:t> 나누어 표현하였습니다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 시각화는 다음과 같은 질문에 대한 인사이트를 제공합니다</a:t>
            </a:r>
            <a:r>
              <a:rPr lang="en-US" altLang="ko-KR" sz="1050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1. </a:t>
            </a:r>
            <a:r>
              <a:rPr lang="ko-KR" altLang="en-US" sz="1050" dirty="0"/>
              <a:t>경기도는 어떤 에너지원에 의존하여 전력을 전환하고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2. </a:t>
            </a:r>
            <a:r>
              <a:rPr lang="ko-KR" altLang="en-US" sz="1050" dirty="0"/>
              <a:t>경기도의 발전량은 국가 전체 발전량 중 얼마나 기여하는가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3. </a:t>
            </a:r>
            <a:r>
              <a:rPr lang="ko-KR" altLang="en-US" sz="1050" dirty="0"/>
              <a:t>국내 전체 발전량 중 경기도가 소비하는 전력은 얼마나 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4. </a:t>
            </a:r>
            <a:r>
              <a:rPr lang="ko-KR" altLang="en-US" sz="1050" dirty="0"/>
              <a:t>경기도에서 소비되는 전력은 주로 어떤 부문에 사용되고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5. </a:t>
            </a:r>
            <a:r>
              <a:rPr lang="ko-KR" altLang="en-US" sz="1050" dirty="0"/>
              <a:t>경기도와 경기도 외 지역 간 전력 수급 및 소비 구조는 어떻게 </a:t>
            </a:r>
            <a:r>
              <a:rPr lang="ko-KR" altLang="en-US" sz="1050" dirty="0" err="1"/>
              <a:t>다른가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이와 같은 구조는 복잡한 에너지 흐름을 지역 간 전력의 공급</a:t>
            </a:r>
            <a:r>
              <a:rPr lang="en-US" altLang="ko-KR" sz="1050" dirty="0"/>
              <a:t>·</a:t>
            </a:r>
            <a:r>
              <a:rPr lang="ko-KR" altLang="en-US" sz="1050" dirty="0"/>
              <a:t>수요의 관계 중심으로 단순화하여</a:t>
            </a:r>
            <a:r>
              <a:rPr lang="en-US" altLang="ko-KR" sz="1050" dirty="0"/>
              <a:t>, </a:t>
            </a:r>
            <a:r>
              <a:rPr lang="ko-KR" altLang="en-US" sz="1050" dirty="0"/>
              <a:t>정책 수립이나 지역 에너지 계획 수립 시 활용도가 높도록 설계되었습니다</a:t>
            </a:r>
            <a:r>
              <a:rPr lang="en-US" altLang="ko-KR" sz="105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36669-A1E1-D74B-0943-2EA4E4A92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481" y="4879580"/>
            <a:ext cx="6934200" cy="1432399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696EFF24-8DBA-CD0B-DB12-22117E6E1AA5}"/>
              </a:ext>
            </a:extLst>
          </p:cNvPr>
          <p:cNvSpPr/>
          <p:nvPr/>
        </p:nvSpPr>
        <p:spPr>
          <a:xfrm>
            <a:off x="7484110" y="6101918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따로 </a:t>
            </a:r>
            <a:r>
              <a:rPr lang="ko-KR" altLang="en-US" sz="1100" dirty="0" err="1">
                <a:solidFill>
                  <a:schemeClr val="tx1"/>
                </a:solidFill>
              </a:rPr>
              <a:t>첨부드린</a:t>
            </a:r>
            <a:r>
              <a:rPr lang="ko-KR" altLang="en-US" sz="1100" dirty="0">
                <a:solidFill>
                  <a:schemeClr val="tx1"/>
                </a:solidFill>
              </a:rPr>
              <a:t> 엑셀파일 참고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BD9841-87F9-7B04-FC22-7861AC808D94}"/>
              </a:ext>
            </a:extLst>
          </p:cNvPr>
          <p:cNvSpPr txBox="1"/>
          <p:nvPr/>
        </p:nvSpPr>
        <p:spPr>
          <a:xfrm>
            <a:off x="4907481" y="146109"/>
            <a:ext cx="6610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https://www.kier.re.kr/tpp/energy/B/view/220?contentsName=info_k_valance&amp;menuId=MENU00962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8AB7D8-7C4A-D1ED-83D9-7BC60943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19" y="4713630"/>
            <a:ext cx="4139410" cy="214437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A842DE6-323C-3416-31E7-A53FC4A95BCC}"/>
              </a:ext>
            </a:extLst>
          </p:cNvPr>
          <p:cNvSpPr/>
          <p:nvPr/>
        </p:nvSpPr>
        <p:spPr>
          <a:xfrm>
            <a:off x="4550429" y="5423693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E3FD1DB8-E5BC-DA6C-DA60-5ECD63D0C678}"/>
              </a:ext>
            </a:extLst>
          </p:cNvPr>
          <p:cNvSpPr/>
          <p:nvPr/>
        </p:nvSpPr>
        <p:spPr>
          <a:xfrm>
            <a:off x="3200549" y="6155972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</a:t>
            </a:r>
            <a:r>
              <a:rPr lang="en-US" altLang="ko-KR" sz="1100" dirty="0">
                <a:solidFill>
                  <a:schemeClr val="tx1"/>
                </a:solidFill>
              </a:rPr>
              <a:t>Sankey</a:t>
            </a:r>
            <a:r>
              <a:rPr lang="ko-KR" altLang="en-US" sz="1100" dirty="0">
                <a:solidFill>
                  <a:schemeClr val="tx1"/>
                </a:solidFill>
              </a:rPr>
              <a:t>는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오른쪽 데이터로 다시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A3309F-2278-18AA-C6B4-1AC01E7D2BDA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DE684-7642-806C-168C-4B173D51F0D8}"/>
              </a:ext>
            </a:extLst>
          </p:cNvPr>
          <p:cNvSpPr txBox="1"/>
          <p:nvPr/>
        </p:nvSpPr>
        <p:spPr>
          <a:xfrm>
            <a:off x="2759459" y="975225"/>
            <a:ext cx="4174643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rgbClr val="FF0000"/>
                </a:solidFill>
              </a:rPr>
              <a:t>Sankey</a:t>
            </a:r>
            <a:r>
              <a:rPr lang="ko-KR" altLang="en-US" b="1" dirty="0">
                <a:solidFill>
                  <a:srgbClr val="FF0000"/>
                </a:solidFill>
              </a:rPr>
              <a:t>에 대한 간단한 설명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78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D3D0-9C8B-2A05-584E-D27E2C51A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AAE8B6-18D6-9ED6-BCA5-AC9EF4CBC82E}"/>
              </a:ext>
            </a:extLst>
          </p:cNvPr>
          <p:cNvSpPr txBox="1"/>
          <p:nvPr/>
        </p:nvSpPr>
        <p:spPr>
          <a:xfrm>
            <a:off x="2404554" y="2816546"/>
            <a:ext cx="2825132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태양광 </a:t>
            </a:r>
            <a:r>
              <a:rPr lang="ko-KR" altLang="en-US" sz="4000" dirty="0" err="1"/>
              <a:t>잠재량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0248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11442</TotalTime>
  <Words>2037</Words>
  <Application>Microsoft Office PowerPoint</Application>
  <PresentationFormat>와이드스크린</PresentationFormat>
  <Paragraphs>342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경기천년제목 Bold</vt:lpstr>
      <vt:lpstr>Wingdings</vt:lpstr>
      <vt:lpstr>Symbol</vt:lpstr>
      <vt:lpstr>맑은 고딕</vt:lpstr>
      <vt:lpstr>경기천년제목 Light</vt:lpstr>
      <vt:lpstr>Arial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94</cp:revision>
  <dcterms:created xsi:type="dcterms:W3CDTF">2023-12-12T09:29:53Z</dcterms:created>
  <dcterms:modified xsi:type="dcterms:W3CDTF">2025-05-08T12:03:38Z</dcterms:modified>
</cp:coreProperties>
</file>